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0" r:id="rId5"/>
    <p:sldId id="256" r:id="rId6"/>
    <p:sldId id="257" r:id="rId7"/>
    <p:sldId id="282" r:id="rId8"/>
    <p:sldId id="283" r:id="rId9"/>
    <p:sldId id="302" r:id="rId10"/>
    <p:sldId id="258" r:id="rId11"/>
    <p:sldId id="261" r:id="rId12"/>
    <p:sldId id="284" r:id="rId13"/>
    <p:sldId id="264" r:id="rId14"/>
    <p:sldId id="263" r:id="rId15"/>
    <p:sldId id="262" r:id="rId16"/>
    <p:sldId id="267" r:id="rId17"/>
    <p:sldId id="287" r:id="rId18"/>
    <p:sldId id="288" r:id="rId19"/>
    <p:sldId id="268" r:id="rId20"/>
    <p:sldId id="289" r:id="rId21"/>
    <p:sldId id="300" r:id="rId22"/>
    <p:sldId id="301" r:id="rId23"/>
    <p:sldId id="278" r:id="rId24"/>
    <p:sldId id="275" r:id="rId25"/>
    <p:sldId id="290" r:id="rId26"/>
    <p:sldId id="304" r:id="rId27"/>
    <p:sldId id="277" r:id="rId28"/>
    <p:sldId id="305" r:id="rId29"/>
    <p:sldId id="269" r:id="rId30"/>
    <p:sldId id="296" r:id="rId31"/>
    <p:sldId id="306" r:id="rId32"/>
    <p:sldId id="307" r:id="rId33"/>
    <p:sldId id="298" r:id="rId34"/>
    <p:sldId id="270" r:id="rId35"/>
    <p:sldId id="272" r:id="rId36"/>
    <p:sldId id="271" r:id="rId37"/>
    <p:sldId id="273" r:id="rId38"/>
    <p:sldId id="303" r:id="rId39"/>
    <p:sldId id="299" r:id="rId40"/>
    <p:sldId id="279" r:id="rId4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2CD12B-3EE3-457D-99AD-5B3258DD905B}" v="145" dt="2022-09-23T21:04:10.8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8" d="100"/>
        <a:sy n="158" d="100"/>
      </p:scale>
      <p:origin x="0" y="-153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eth Viviana Salamanca Galvis" userId="1137d3ed-946a-4ab8-b47d-6a47ab4975d9" providerId="ADAL" clId="{EA2CD12B-3EE3-457D-99AD-5B3258DD905B}"/>
    <pc:docChg chg="undo custSel addSld delSld modSld sldOrd">
      <pc:chgData name="Lizeth Viviana Salamanca Galvis" userId="1137d3ed-946a-4ab8-b47d-6a47ab4975d9" providerId="ADAL" clId="{EA2CD12B-3EE3-457D-99AD-5B3258DD905B}" dt="2022-09-23T21:04:28.157" v="2203" actId="20577"/>
      <pc:docMkLst>
        <pc:docMk/>
      </pc:docMkLst>
      <pc:sldChg chg="addSp delSp modSp mod">
        <pc:chgData name="Lizeth Viviana Salamanca Galvis" userId="1137d3ed-946a-4ab8-b47d-6a47ab4975d9" providerId="ADAL" clId="{EA2CD12B-3EE3-457D-99AD-5B3258DD905B}" dt="2022-09-22T20:32:35.922" v="168" actId="122"/>
        <pc:sldMkLst>
          <pc:docMk/>
          <pc:sldMk cId="3782377275" sldId="257"/>
        </pc:sldMkLst>
        <pc:spChg chg="add del">
          <ac:chgData name="Lizeth Viviana Salamanca Galvis" userId="1137d3ed-946a-4ab8-b47d-6a47ab4975d9" providerId="ADAL" clId="{EA2CD12B-3EE3-457D-99AD-5B3258DD905B}" dt="2022-09-22T20:25:34.831" v="42" actId="22"/>
          <ac:spMkLst>
            <pc:docMk/>
            <pc:sldMk cId="3782377275" sldId="257"/>
            <ac:spMk id="8" creationId="{333AA362-611D-AB36-DD33-10385528AADD}"/>
          </ac:spMkLst>
        </pc:spChg>
        <pc:graphicFrameChg chg="add del">
          <ac:chgData name="Lizeth Viviana Salamanca Galvis" userId="1137d3ed-946a-4ab8-b47d-6a47ab4975d9" providerId="ADAL" clId="{EA2CD12B-3EE3-457D-99AD-5B3258DD905B}" dt="2022-09-22T20:25:00.185" v="33"/>
          <ac:graphicFrameMkLst>
            <pc:docMk/>
            <pc:sldMk cId="3782377275" sldId="257"/>
            <ac:graphicFrameMk id="2" creationId="{AC4B81AA-6EF9-49BB-7EB2-38494794AEF6}"/>
          </ac:graphicFrameMkLst>
        </pc:graphicFrameChg>
        <pc:graphicFrameChg chg="add del">
          <ac:chgData name="Lizeth Viviana Salamanca Galvis" userId="1137d3ed-946a-4ab8-b47d-6a47ab4975d9" providerId="ADAL" clId="{EA2CD12B-3EE3-457D-99AD-5B3258DD905B}" dt="2022-09-22T20:25:14.773" v="35"/>
          <ac:graphicFrameMkLst>
            <pc:docMk/>
            <pc:sldMk cId="3782377275" sldId="257"/>
            <ac:graphicFrameMk id="4" creationId="{8C620CCA-FCC6-37EA-307E-96E5814A7F36}"/>
          </ac:graphicFrameMkLst>
        </pc:graphicFrameChg>
        <pc:graphicFrameChg chg="mod modGraphic">
          <ac:chgData name="Lizeth Viviana Salamanca Galvis" userId="1137d3ed-946a-4ab8-b47d-6a47ab4975d9" providerId="ADAL" clId="{EA2CD12B-3EE3-457D-99AD-5B3258DD905B}" dt="2022-09-22T20:32:35.922" v="168" actId="122"/>
          <ac:graphicFrameMkLst>
            <pc:docMk/>
            <pc:sldMk cId="3782377275" sldId="257"/>
            <ac:graphicFrameMk id="5" creationId="{0812F540-819A-447E-BFFE-A28E5368E206}"/>
          </ac:graphicFrameMkLst>
        </pc:graphicFrameChg>
        <pc:graphicFrameChg chg="add del mod">
          <ac:chgData name="Lizeth Viviana Salamanca Galvis" userId="1137d3ed-946a-4ab8-b47d-6a47ab4975d9" providerId="ADAL" clId="{EA2CD12B-3EE3-457D-99AD-5B3258DD905B}" dt="2022-09-22T20:25:33.807" v="39"/>
          <ac:graphicFrameMkLst>
            <pc:docMk/>
            <pc:sldMk cId="3782377275" sldId="257"/>
            <ac:graphicFrameMk id="6" creationId="{C5AF6CDD-3AA8-54DF-27FD-6097EB3BD7E6}"/>
          </ac:graphicFrameMkLst>
        </pc:graphicFrameChg>
      </pc:sldChg>
      <pc:sldChg chg="modSp mod">
        <pc:chgData name="Lizeth Viviana Salamanca Galvis" userId="1137d3ed-946a-4ab8-b47d-6a47ab4975d9" providerId="ADAL" clId="{EA2CD12B-3EE3-457D-99AD-5B3258DD905B}" dt="2022-09-23T20:24:59.322" v="1183" actId="313"/>
        <pc:sldMkLst>
          <pc:docMk/>
          <pc:sldMk cId="3582937424" sldId="261"/>
        </pc:sldMkLst>
        <pc:graphicFrameChg chg="mod modGraphic">
          <ac:chgData name="Lizeth Viviana Salamanca Galvis" userId="1137d3ed-946a-4ab8-b47d-6a47ab4975d9" providerId="ADAL" clId="{EA2CD12B-3EE3-457D-99AD-5B3258DD905B}" dt="2022-09-23T20:24:59.322" v="1183" actId="313"/>
          <ac:graphicFrameMkLst>
            <pc:docMk/>
            <pc:sldMk cId="3582937424" sldId="261"/>
            <ac:graphicFrameMk id="5" creationId="{0812F540-819A-447E-BFFE-A28E5368E206}"/>
          </ac:graphicFrameMkLst>
        </pc:graphicFrameChg>
      </pc:sldChg>
      <pc:sldChg chg="modSp mod">
        <pc:chgData name="Lizeth Viviana Salamanca Galvis" userId="1137d3ed-946a-4ab8-b47d-6a47ab4975d9" providerId="ADAL" clId="{EA2CD12B-3EE3-457D-99AD-5B3258DD905B}" dt="2022-09-23T13:48:44.475" v="1102" actId="122"/>
        <pc:sldMkLst>
          <pc:docMk/>
          <pc:sldMk cId="773064619" sldId="263"/>
        </pc:sldMkLst>
        <pc:graphicFrameChg chg="mod modGraphic">
          <ac:chgData name="Lizeth Viviana Salamanca Galvis" userId="1137d3ed-946a-4ab8-b47d-6a47ab4975d9" providerId="ADAL" clId="{EA2CD12B-3EE3-457D-99AD-5B3258DD905B}" dt="2022-09-23T13:48:44.475" v="1102" actId="122"/>
          <ac:graphicFrameMkLst>
            <pc:docMk/>
            <pc:sldMk cId="773064619" sldId="263"/>
            <ac:graphicFrameMk id="5" creationId="{0812F540-819A-447E-BFFE-A28E5368E206}"/>
          </ac:graphicFrameMkLst>
        </pc:graphicFrameChg>
      </pc:sldChg>
      <pc:sldChg chg="modSp mod">
        <pc:chgData name="Lizeth Viviana Salamanca Galvis" userId="1137d3ed-946a-4ab8-b47d-6a47ab4975d9" providerId="ADAL" clId="{EA2CD12B-3EE3-457D-99AD-5B3258DD905B}" dt="2022-09-22T20:47:43.431" v="366" actId="20577"/>
        <pc:sldMkLst>
          <pc:docMk/>
          <pc:sldMk cId="839613617" sldId="267"/>
        </pc:sldMkLst>
        <pc:graphicFrameChg chg="mod modGraphic">
          <ac:chgData name="Lizeth Viviana Salamanca Galvis" userId="1137d3ed-946a-4ab8-b47d-6a47ab4975d9" providerId="ADAL" clId="{EA2CD12B-3EE3-457D-99AD-5B3258DD905B}" dt="2022-09-22T20:47:43.431" v="366" actId="20577"/>
          <ac:graphicFrameMkLst>
            <pc:docMk/>
            <pc:sldMk cId="839613617" sldId="267"/>
            <ac:graphicFrameMk id="5" creationId="{0812F540-819A-447E-BFFE-A28E5368E206}"/>
          </ac:graphicFrameMkLst>
        </pc:graphicFrameChg>
      </pc:sldChg>
      <pc:sldChg chg="modSp mod">
        <pc:chgData name="Lizeth Viviana Salamanca Galvis" userId="1137d3ed-946a-4ab8-b47d-6a47ab4975d9" providerId="ADAL" clId="{EA2CD12B-3EE3-457D-99AD-5B3258DD905B}" dt="2022-09-22T21:05:08.312" v="628" actId="20577"/>
        <pc:sldMkLst>
          <pc:docMk/>
          <pc:sldMk cId="1064831635" sldId="268"/>
        </pc:sldMkLst>
        <pc:graphicFrameChg chg="mod modGraphic">
          <ac:chgData name="Lizeth Viviana Salamanca Galvis" userId="1137d3ed-946a-4ab8-b47d-6a47ab4975d9" providerId="ADAL" clId="{EA2CD12B-3EE3-457D-99AD-5B3258DD905B}" dt="2022-09-22T21:05:08.312" v="628" actId="20577"/>
          <ac:graphicFrameMkLst>
            <pc:docMk/>
            <pc:sldMk cId="1064831635" sldId="268"/>
            <ac:graphicFrameMk id="5" creationId="{0812F540-819A-447E-BFFE-A28E5368E206}"/>
          </ac:graphicFrameMkLst>
        </pc:graphicFrameChg>
      </pc:sldChg>
      <pc:sldChg chg="modSp mod">
        <pc:chgData name="Lizeth Viviana Salamanca Galvis" userId="1137d3ed-946a-4ab8-b47d-6a47ab4975d9" providerId="ADAL" clId="{EA2CD12B-3EE3-457D-99AD-5B3258DD905B}" dt="2022-09-23T20:56:36.220" v="2020" actId="21"/>
        <pc:sldMkLst>
          <pc:docMk/>
          <pc:sldMk cId="1745245817" sldId="269"/>
        </pc:sldMkLst>
        <pc:graphicFrameChg chg="mod modGraphic">
          <ac:chgData name="Lizeth Viviana Salamanca Galvis" userId="1137d3ed-946a-4ab8-b47d-6a47ab4975d9" providerId="ADAL" clId="{EA2CD12B-3EE3-457D-99AD-5B3258DD905B}" dt="2022-09-23T20:56:36.220" v="2020" actId="21"/>
          <ac:graphicFrameMkLst>
            <pc:docMk/>
            <pc:sldMk cId="1745245817" sldId="269"/>
            <ac:graphicFrameMk id="4" creationId="{6508EAD5-5F40-4DF2-9548-EA64EF7C4749}"/>
          </ac:graphicFrameMkLst>
        </pc:graphicFrameChg>
      </pc:sldChg>
      <pc:sldChg chg="modSp mod">
        <pc:chgData name="Lizeth Viviana Salamanca Galvis" userId="1137d3ed-946a-4ab8-b47d-6a47ab4975d9" providerId="ADAL" clId="{EA2CD12B-3EE3-457D-99AD-5B3258DD905B}" dt="2022-09-23T20:33:13.849" v="1382" actId="1076"/>
        <pc:sldMkLst>
          <pc:docMk/>
          <pc:sldMk cId="1518550377" sldId="271"/>
        </pc:sldMkLst>
        <pc:graphicFrameChg chg="mod ord modGraphic">
          <ac:chgData name="Lizeth Viviana Salamanca Galvis" userId="1137d3ed-946a-4ab8-b47d-6a47ab4975d9" providerId="ADAL" clId="{EA2CD12B-3EE3-457D-99AD-5B3258DD905B}" dt="2022-09-23T20:32:58.242" v="1377" actId="167"/>
          <ac:graphicFrameMkLst>
            <pc:docMk/>
            <pc:sldMk cId="1518550377" sldId="271"/>
            <ac:graphicFrameMk id="5" creationId="{0812F540-819A-447E-BFFE-A28E5368E206}"/>
          </ac:graphicFrameMkLst>
        </pc:graphicFrameChg>
        <pc:picChg chg="mod">
          <ac:chgData name="Lizeth Viviana Salamanca Galvis" userId="1137d3ed-946a-4ab8-b47d-6a47ab4975d9" providerId="ADAL" clId="{EA2CD12B-3EE3-457D-99AD-5B3258DD905B}" dt="2022-09-23T20:33:06.263" v="1379" actId="1076"/>
          <ac:picMkLst>
            <pc:docMk/>
            <pc:sldMk cId="1518550377" sldId="271"/>
            <ac:picMk id="3" creationId="{FFC18FD3-F0F3-443A-B77B-87DE058DDCFB}"/>
          </ac:picMkLst>
        </pc:picChg>
        <pc:picChg chg="mod ord modCrop">
          <ac:chgData name="Lizeth Viviana Salamanca Galvis" userId="1137d3ed-946a-4ab8-b47d-6a47ab4975d9" providerId="ADAL" clId="{EA2CD12B-3EE3-457D-99AD-5B3258DD905B}" dt="2022-09-23T20:33:08.913" v="1380" actId="167"/>
          <ac:picMkLst>
            <pc:docMk/>
            <pc:sldMk cId="1518550377" sldId="271"/>
            <ac:picMk id="7" creationId="{AC7ED843-AF5C-4D0D-8FA7-9AB3224DE4E8}"/>
          </ac:picMkLst>
        </pc:picChg>
        <pc:picChg chg="mod">
          <ac:chgData name="Lizeth Viviana Salamanca Galvis" userId="1137d3ed-946a-4ab8-b47d-6a47ab4975d9" providerId="ADAL" clId="{EA2CD12B-3EE3-457D-99AD-5B3258DD905B}" dt="2022-09-23T20:33:13.849" v="1382" actId="1076"/>
          <ac:picMkLst>
            <pc:docMk/>
            <pc:sldMk cId="1518550377" sldId="271"/>
            <ac:picMk id="1032" creationId="{6B2DB9CC-66E2-4DA0-BC9D-AD0782F22D97}"/>
          </ac:picMkLst>
        </pc:picChg>
        <pc:picChg chg="mod">
          <ac:chgData name="Lizeth Viviana Salamanca Galvis" userId="1137d3ed-946a-4ab8-b47d-6a47ab4975d9" providerId="ADAL" clId="{EA2CD12B-3EE3-457D-99AD-5B3258DD905B}" dt="2022-09-23T20:33:00.904" v="1378" actId="1076"/>
          <ac:picMkLst>
            <pc:docMk/>
            <pc:sldMk cId="1518550377" sldId="271"/>
            <ac:picMk id="4100" creationId="{86BDB9A3-F2EA-48FF-9362-852A2E1D8CCB}"/>
          </ac:picMkLst>
        </pc:picChg>
      </pc:sldChg>
      <pc:sldChg chg="modSp mod">
        <pc:chgData name="Lizeth Viviana Salamanca Galvis" userId="1137d3ed-946a-4ab8-b47d-6a47ab4975d9" providerId="ADAL" clId="{EA2CD12B-3EE3-457D-99AD-5B3258DD905B}" dt="2022-09-23T20:32:48.558" v="1376" actId="1076"/>
        <pc:sldMkLst>
          <pc:docMk/>
          <pc:sldMk cId="2259291987" sldId="273"/>
        </pc:sldMkLst>
        <pc:graphicFrameChg chg="mod modGraphic">
          <ac:chgData name="Lizeth Viviana Salamanca Galvis" userId="1137d3ed-946a-4ab8-b47d-6a47ab4975d9" providerId="ADAL" clId="{EA2CD12B-3EE3-457D-99AD-5B3258DD905B}" dt="2022-09-23T20:32:48.558" v="1376" actId="1076"/>
          <ac:graphicFrameMkLst>
            <pc:docMk/>
            <pc:sldMk cId="2259291987" sldId="273"/>
            <ac:graphicFrameMk id="5" creationId="{0812F540-819A-447E-BFFE-A28E5368E206}"/>
          </ac:graphicFrameMkLst>
        </pc:graphicFrameChg>
      </pc:sldChg>
      <pc:sldChg chg="del">
        <pc:chgData name="Lizeth Viviana Salamanca Galvis" userId="1137d3ed-946a-4ab8-b47d-6a47ab4975d9" providerId="ADAL" clId="{EA2CD12B-3EE3-457D-99AD-5B3258DD905B}" dt="2022-09-23T20:38:09.068" v="1446" actId="47"/>
        <pc:sldMkLst>
          <pc:docMk/>
          <pc:sldMk cId="385429453" sldId="274"/>
        </pc:sldMkLst>
      </pc:sldChg>
      <pc:sldChg chg="modSp mod">
        <pc:chgData name="Lizeth Viviana Salamanca Galvis" userId="1137d3ed-946a-4ab8-b47d-6a47ab4975d9" providerId="ADAL" clId="{EA2CD12B-3EE3-457D-99AD-5B3258DD905B}" dt="2022-09-23T20:43:23.243" v="1714" actId="20577"/>
        <pc:sldMkLst>
          <pc:docMk/>
          <pc:sldMk cId="2507192939" sldId="275"/>
        </pc:sldMkLst>
        <pc:graphicFrameChg chg="mod modGraphic">
          <ac:chgData name="Lizeth Viviana Salamanca Galvis" userId="1137d3ed-946a-4ab8-b47d-6a47ab4975d9" providerId="ADAL" clId="{EA2CD12B-3EE3-457D-99AD-5B3258DD905B}" dt="2022-09-23T20:43:23.243" v="1714" actId="20577"/>
          <ac:graphicFrameMkLst>
            <pc:docMk/>
            <pc:sldMk cId="2507192939" sldId="275"/>
            <ac:graphicFrameMk id="6" creationId="{F51E5B68-CC76-40FF-A191-21081A061CC6}"/>
          </ac:graphicFrameMkLst>
        </pc:graphicFrameChg>
      </pc:sldChg>
      <pc:sldChg chg="modSp mod">
        <pc:chgData name="Lizeth Viviana Salamanca Galvis" userId="1137d3ed-946a-4ab8-b47d-6a47ab4975d9" providerId="ADAL" clId="{EA2CD12B-3EE3-457D-99AD-5B3258DD905B}" dt="2022-09-23T20:53:42.335" v="1981" actId="6549"/>
        <pc:sldMkLst>
          <pc:docMk/>
          <pc:sldMk cId="2071715849" sldId="277"/>
        </pc:sldMkLst>
        <pc:graphicFrameChg chg="mod modGraphic">
          <ac:chgData name="Lizeth Viviana Salamanca Galvis" userId="1137d3ed-946a-4ab8-b47d-6a47ab4975d9" providerId="ADAL" clId="{EA2CD12B-3EE3-457D-99AD-5B3258DD905B}" dt="2022-09-23T20:53:42.335" v="1981" actId="6549"/>
          <ac:graphicFrameMkLst>
            <pc:docMk/>
            <pc:sldMk cId="2071715849" sldId="277"/>
            <ac:graphicFrameMk id="5" creationId="{CE3E1C98-2E2A-49CC-B538-652794F8AE13}"/>
          </ac:graphicFrameMkLst>
        </pc:graphicFrameChg>
      </pc:sldChg>
      <pc:sldChg chg="modSp mod">
        <pc:chgData name="Lizeth Viviana Salamanca Galvis" userId="1137d3ed-946a-4ab8-b47d-6a47ab4975d9" providerId="ADAL" clId="{EA2CD12B-3EE3-457D-99AD-5B3258DD905B}" dt="2022-09-22T20:22:14.582" v="24" actId="20577"/>
        <pc:sldMkLst>
          <pc:docMk/>
          <pc:sldMk cId="2398094285" sldId="280"/>
        </pc:sldMkLst>
        <pc:spChg chg="mod">
          <ac:chgData name="Lizeth Viviana Salamanca Galvis" userId="1137d3ed-946a-4ab8-b47d-6a47ab4975d9" providerId="ADAL" clId="{EA2CD12B-3EE3-457D-99AD-5B3258DD905B}" dt="2022-09-22T20:22:14.582" v="24" actId="20577"/>
          <ac:spMkLst>
            <pc:docMk/>
            <pc:sldMk cId="2398094285" sldId="280"/>
            <ac:spMk id="3" creationId="{DCD9F542-4139-4A68-AC11-19EC54497CD4}"/>
          </ac:spMkLst>
        </pc:spChg>
      </pc:sldChg>
      <pc:sldChg chg="modSp mod">
        <pc:chgData name="Lizeth Viviana Salamanca Galvis" userId="1137d3ed-946a-4ab8-b47d-6a47ab4975d9" providerId="ADAL" clId="{EA2CD12B-3EE3-457D-99AD-5B3258DD905B}" dt="2022-09-22T20:32:40.847" v="169" actId="122"/>
        <pc:sldMkLst>
          <pc:docMk/>
          <pc:sldMk cId="2058842012" sldId="282"/>
        </pc:sldMkLst>
        <pc:graphicFrameChg chg="mod modGraphic">
          <ac:chgData name="Lizeth Viviana Salamanca Galvis" userId="1137d3ed-946a-4ab8-b47d-6a47ab4975d9" providerId="ADAL" clId="{EA2CD12B-3EE3-457D-99AD-5B3258DD905B}" dt="2022-09-22T20:32:40.847" v="169" actId="122"/>
          <ac:graphicFrameMkLst>
            <pc:docMk/>
            <pc:sldMk cId="2058842012" sldId="282"/>
            <ac:graphicFrameMk id="5" creationId="{0812F540-819A-447E-BFFE-A28E5368E206}"/>
          </ac:graphicFrameMkLst>
        </pc:graphicFrameChg>
      </pc:sldChg>
      <pc:sldChg chg="modSp mod">
        <pc:chgData name="Lizeth Viviana Salamanca Galvis" userId="1137d3ed-946a-4ab8-b47d-6a47ab4975d9" providerId="ADAL" clId="{EA2CD12B-3EE3-457D-99AD-5B3258DD905B}" dt="2022-09-22T20:35:21.776" v="196" actId="313"/>
        <pc:sldMkLst>
          <pc:docMk/>
          <pc:sldMk cId="2853639960" sldId="283"/>
        </pc:sldMkLst>
        <pc:graphicFrameChg chg="mod modGraphic">
          <ac:chgData name="Lizeth Viviana Salamanca Galvis" userId="1137d3ed-946a-4ab8-b47d-6a47ab4975d9" providerId="ADAL" clId="{EA2CD12B-3EE3-457D-99AD-5B3258DD905B}" dt="2022-09-22T20:35:21.776" v="196" actId="313"/>
          <ac:graphicFrameMkLst>
            <pc:docMk/>
            <pc:sldMk cId="2853639960" sldId="283"/>
            <ac:graphicFrameMk id="5" creationId="{0812F540-819A-447E-BFFE-A28E5368E206}"/>
          </ac:graphicFrameMkLst>
        </pc:graphicFrameChg>
      </pc:sldChg>
      <pc:sldChg chg="modSp mod">
        <pc:chgData name="Lizeth Viviana Salamanca Galvis" userId="1137d3ed-946a-4ab8-b47d-6a47ab4975d9" providerId="ADAL" clId="{EA2CD12B-3EE3-457D-99AD-5B3258DD905B}" dt="2022-09-23T20:28:15.979" v="1257" actId="313"/>
        <pc:sldMkLst>
          <pc:docMk/>
          <pc:sldMk cId="3697312919" sldId="284"/>
        </pc:sldMkLst>
        <pc:graphicFrameChg chg="mod modGraphic">
          <ac:chgData name="Lizeth Viviana Salamanca Galvis" userId="1137d3ed-946a-4ab8-b47d-6a47ab4975d9" providerId="ADAL" clId="{EA2CD12B-3EE3-457D-99AD-5B3258DD905B}" dt="2022-09-23T20:28:15.979" v="1257" actId="313"/>
          <ac:graphicFrameMkLst>
            <pc:docMk/>
            <pc:sldMk cId="3697312919" sldId="284"/>
            <ac:graphicFrameMk id="5" creationId="{0812F540-819A-447E-BFFE-A28E5368E206}"/>
          </ac:graphicFrameMkLst>
        </pc:graphicFrameChg>
      </pc:sldChg>
      <pc:sldChg chg="modSp mod">
        <pc:chgData name="Lizeth Viviana Salamanca Galvis" userId="1137d3ed-946a-4ab8-b47d-6a47ab4975d9" providerId="ADAL" clId="{EA2CD12B-3EE3-457D-99AD-5B3258DD905B}" dt="2022-09-22T20:50:14.275" v="460" actId="20577"/>
        <pc:sldMkLst>
          <pc:docMk/>
          <pc:sldMk cId="835492865" sldId="287"/>
        </pc:sldMkLst>
        <pc:graphicFrameChg chg="mod modGraphic">
          <ac:chgData name="Lizeth Viviana Salamanca Galvis" userId="1137d3ed-946a-4ab8-b47d-6a47ab4975d9" providerId="ADAL" clId="{EA2CD12B-3EE3-457D-99AD-5B3258DD905B}" dt="2022-09-22T20:50:14.275" v="460" actId="20577"/>
          <ac:graphicFrameMkLst>
            <pc:docMk/>
            <pc:sldMk cId="835492865" sldId="287"/>
            <ac:graphicFrameMk id="5" creationId="{0812F540-819A-447E-BFFE-A28E5368E206}"/>
          </ac:graphicFrameMkLst>
        </pc:graphicFrameChg>
      </pc:sldChg>
      <pc:sldChg chg="modSp mod">
        <pc:chgData name="Lizeth Viviana Salamanca Galvis" userId="1137d3ed-946a-4ab8-b47d-6a47ab4975d9" providerId="ADAL" clId="{EA2CD12B-3EE3-457D-99AD-5B3258DD905B}" dt="2022-09-22T20:55:07.847" v="526" actId="20577"/>
        <pc:sldMkLst>
          <pc:docMk/>
          <pc:sldMk cId="1914952314" sldId="288"/>
        </pc:sldMkLst>
        <pc:graphicFrameChg chg="mod modGraphic">
          <ac:chgData name="Lizeth Viviana Salamanca Galvis" userId="1137d3ed-946a-4ab8-b47d-6a47ab4975d9" providerId="ADAL" clId="{EA2CD12B-3EE3-457D-99AD-5B3258DD905B}" dt="2022-09-22T20:55:07.847" v="526" actId="20577"/>
          <ac:graphicFrameMkLst>
            <pc:docMk/>
            <pc:sldMk cId="1914952314" sldId="288"/>
            <ac:graphicFrameMk id="5" creationId="{0812F540-819A-447E-BFFE-A28E5368E206}"/>
          </ac:graphicFrameMkLst>
        </pc:graphicFrameChg>
      </pc:sldChg>
      <pc:sldChg chg="modSp mod">
        <pc:chgData name="Lizeth Viviana Salamanca Galvis" userId="1137d3ed-946a-4ab8-b47d-6a47ab4975d9" providerId="ADAL" clId="{EA2CD12B-3EE3-457D-99AD-5B3258DD905B}" dt="2022-09-22T22:29:24.990" v="739" actId="20577"/>
        <pc:sldMkLst>
          <pc:docMk/>
          <pc:sldMk cId="632775921" sldId="289"/>
        </pc:sldMkLst>
        <pc:graphicFrameChg chg="mod modGraphic">
          <ac:chgData name="Lizeth Viviana Salamanca Galvis" userId="1137d3ed-946a-4ab8-b47d-6a47ab4975d9" providerId="ADAL" clId="{EA2CD12B-3EE3-457D-99AD-5B3258DD905B}" dt="2022-09-22T22:29:24.990" v="739" actId="20577"/>
          <ac:graphicFrameMkLst>
            <pc:docMk/>
            <pc:sldMk cId="632775921" sldId="289"/>
            <ac:graphicFrameMk id="5" creationId="{0812F540-819A-447E-BFFE-A28E5368E206}"/>
          </ac:graphicFrameMkLst>
        </pc:graphicFrameChg>
      </pc:sldChg>
      <pc:sldChg chg="modSp mod">
        <pc:chgData name="Lizeth Viviana Salamanca Galvis" userId="1137d3ed-946a-4ab8-b47d-6a47ab4975d9" providerId="ADAL" clId="{EA2CD12B-3EE3-457D-99AD-5B3258DD905B}" dt="2022-09-23T20:45:50.448" v="1797" actId="20577"/>
        <pc:sldMkLst>
          <pc:docMk/>
          <pc:sldMk cId="1319776168" sldId="290"/>
        </pc:sldMkLst>
        <pc:graphicFrameChg chg="mod modGraphic">
          <ac:chgData name="Lizeth Viviana Salamanca Galvis" userId="1137d3ed-946a-4ab8-b47d-6a47ab4975d9" providerId="ADAL" clId="{EA2CD12B-3EE3-457D-99AD-5B3258DD905B}" dt="2022-09-23T20:45:50.448" v="1797" actId="20577"/>
          <ac:graphicFrameMkLst>
            <pc:docMk/>
            <pc:sldMk cId="1319776168" sldId="290"/>
            <ac:graphicFrameMk id="6" creationId="{F51E5B68-CC76-40FF-A191-21081A061CC6}"/>
          </ac:graphicFrameMkLst>
        </pc:graphicFrameChg>
      </pc:sldChg>
      <pc:sldChg chg="modSp mod">
        <pc:chgData name="Lizeth Viviana Salamanca Galvis" userId="1137d3ed-946a-4ab8-b47d-6a47ab4975d9" providerId="ADAL" clId="{EA2CD12B-3EE3-457D-99AD-5B3258DD905B}" dt="2022-09-23T20:59:08.588" v="2067" actId="20577"/>
        <pc:sldMkLst>
          <pc:docMk/>
          <pc:sldMk cId="1521385369" sldId="296"/>
        </pc:sldMkLst>
        <pc:graphicFrameChg chg="mod modGraphic">
          <ac:chgData name="Lizeth Viviana Salamanca Galvis" userId="1137d3ed-946a-4ab8-b47d-6a47ab4975d9" providerId="ADAL" clId="{EA2CD12B-3EE3-457D-99AD-5B3258DD905B}" dt="2022-09-23T20:59:08.588" v="2067" actId="20577"/>
          <ac:graphicFrameMkLst>
            <pc:docMk/>
            <pc:sldMk cId="1521385369" sldId="296"/>
            <ac:graphicFrameMk id="4" creationId="{6508EAD5-5F40-4DF2-9548-EA64EF7C4749}"/>
          </ac:graphicFrameMkLst>
        </pc:graphicFrameChg>
      </pc:sldChg>
      <pc:sldChg chg="modSp mod">
        <pc:chgData name="Lizeth Viviana Salamanca Galvis" userId="1137d3ed-946a-4ab8-b47d-6a47ab4975d9" providerId="ADAL" clId="{EA2CD12B-3EE3-457D-99AD-5B3258DD905B}" dt="2022-09-23T21:04:28.157" v="2203" actId="20577"/>
        <pc:sldMkLst>
          <pc:docMk/>
          <pc:sldMk cId="3267017154" sldId="298"/>
        </pc:sldMkLst>
        <pc:graphicFrameChg chg="mod modGraphic">
          <ac:chgData name="Lizeth Viviana Salamanca Galvis" userId="1137d3ed-946a-4ab8-b47d-6a47ab4975d9" providerId="ADAL" clId="{EA2CD12B-3EE3-457D-99AD-5B3258DD905B}" dt="2022-09-23T21:04:28.157" v="2203" actId="20577"/>
          <ac:graphicFrameMkLst>
            <pc:docMk/>
            <pc:sldMk cId="3267017154" sldId="298"/>
            <ac:graphicFrameMk id="4" creationId="{6508EAD5-5F40-4DF2-9548-EA64EF7C4749}"/>
          </ac:graphicFrameMkLst>
        </pc:graphicFrameChg>
      </pc:sldChg>
      <pc:sldChg chg="modSp add mod">
        <pc:chgData name="Lizeth Viviana Salamanca Galvis" userId="1137d3ed-946a-4ab8-b47d-6a47ab4975d9" providerId="ADAL" clId="{EA2CD12B-3EE3-457D-99AD-5B3258DD905B}" dt="2022-09-23T20:38:06.874" v="1445" actId="313"/>
        <pc:sldMkLst>
          <pc:docMk/>
          <pc:sldMk cId="3444020836" sldId="299"/>
        </pc:sldMkLst>
        <pc:graphicFrameChg chg="mod modGraphic">
          <ac:chgData name="Lizeth Viviana Salamanca Galvis" userId="1137d3ed-946a-4ab8-b47d-6a47ab4975d9" providerId="ADAL" clId="{EA2CD12B-3EE3-457D-99AD-5B3258DD905B}" dt="2022-09-23T20:38:06.874" v="1445" actId="313"/>
          <ac:graphicFrameMkLst>
            <pc:docMk/>
            <pc:sldMk cId="3444020836" sldId="299"/>
            <ac:graphicFrameMk id="5" creationId="{0812F540-819A-447E-BFFE-A28E5368E206}"/>
          </ac:graphicFrameMkLst>
        </pc:graphicFrameChg>
      </pc:sldChg>
      <pc:sldChg chg="modSp mod">
        <pc:chgData name="Lizeth Viviana Salamanca Galvis" userId="1137d3ed-946a-4ab8-b47d-6a47ab4975d9" providerId="ADAL" clId="{EA2CD12B-3EE3-457D-99AD-5B3258DD905B}" dt="2022-09-22T22:32:26.079" v="815" actId="20577"/>
        <pc:sldMkLst>
          <pc:docMk/>
          <pc:sldMk cId="1877977941" sldId="300"/>
        </pc:sldMkLst>
        <pc:graphicFrameChg chg="mod modGraphic">
          <ac:chgData name="Lizeth Viviana Salamanca Galvis" userId="1137d3ed-946a-4ab8-b47d-6a47ab4975d9" providerId="ADAL" clId="{EA2CD12B-3EE3-457D-99AD-5B3258DD905B}" dt="2022-09-22T22:32:26.079" v="815" actId="20577"/>
          <ac:graphicFrameMkLst>
            <pc:docMk/>
            <pc:sldMk cId="1877977941" sldId="300"/>
            <ac:graphicFrameMk id="5" creationId="{0812F540-819A-447E-BFFE-A28E5368E206}"/>
          </ac:graphicFrameMkLst>
        </pc:graphicFrameChg>
      </pc:sldChg>
      <pc:sldChg chg="modSp mod">
        <pc:chgData name="Lizeth Viviana Salamanca Galvis" userId="1137d3ed-946a-4ab8-b47d-6a47ab4975d9" providerId="ADAL" clId="{EA2CD12B-3EE3-457D-99AD-5B3258DD905B}" dt="2022-09-22T22:35:40.596" v="988" actId="20577"/>
        <pc:sldMkLst>
          <pc:docMk/>
          <pc:sldMk cId="3403918341" sldId="301"/>
        </pc:sldMkLst>
        <pc:graphicFrameChg chg="mod modGraphic">
          <ac:chgData name="Lizeth Viviana Salamanca Galvis" userId="1137d3ed-946a-4ab8-b47d-6a47ab4975d9" providerId="ADAL" clId="{EA2CD12B-3EE3-457D-99AD-5B3258DD905B}" dt="2022-09-22T22:35:40.596" v="988" actId="20577"/>
          <ac:graphicFrameMkLst>
            <pc:docMk/>
            <pc:sldMk cId="3403918341" sldId="301"/>
            <ac:graphicFrameMk id="5" creationId="{0812F540-819A-447E-BFFE-A28E5368E206}"/>
          </ac:graphicFrameMkLst>
        </pc:graphicFrameChg>
      </pc:sldChg>
      <pc:sldChg chg="modSp add mod">
        <pc:chgData name="Lizeth Viviana Salamanca Galvis" userId="1137d3ed-946a-4ab8-b47d-6a47ab4975d9" providerId="ADAL" clId="{EA2CD12B-3EE3-457D-99AD-5B3258DD905B}" dt="2022-09-22T20:41:12.933" v="257" actId="313"/>
        <pc:sldMkLst>
          <pc:docMk/>
          <pc:sldMk cId="4250871124" sldId="302"/>
        </pc:sldMkLst>
        <pc:graphicFrameChg chg="mod modGraphic">
          <ac:chgData name="Lizeth Viviana Salamanca Galvis" userId="1137d3ed-946a-4ab8-b47d-6a47ab4975d9" providerId="ADAL" clId="{EA2CD12B-3EE3-457D-99AD-5B3258DD905B}" dt="2022-09-22T20:41:12.933" v="257" actId="313"/>
          <ac:graphicFrameMkLst>
            <pc:docMk/>
            <pc:sldMk cId="4250871124" sldId="302"/>
            <ac:graphicFrameMk id="5" creationId="{0812F540-819A-447E-BFFE-A28E5368E206}"/>
          </ac:graphicFrameMkLst>
        </pc:graphicFrameChg>
      </pc:sldChg>
      <pc:sldChg chg="modSp add mod">
        <pc:chgData name="Lizeth Viviana Salamanca Galvis" userId="1137d3ed-946a-4ab8-b47d-6a47ab4975d9" providerId="ADAL" clId="{EA2CD12B-3EE3-457D-99AD-5B3258DD905B}" dt="2022-09-23T20:36:43.705" v="1407" actId="313"/>
        <pc:sldMkLst>
          <pc:docMk/>
          <pc:sldMk cId="2616259110" sldId="303"/>
        </pc:sldMkLst>
        <pc:graphicFrameChg chg="mod modGraphic">
          <ac:chgData name="Lizeth Viviana Salamanca Galvis" userId="1137d3ed-946a-4ab8-b47d-6a47ab4975d9" providerId="ADAL" clId="{EA2CD12B-3EE3-457D-99AD-5B3258DD905B}" dt="2022-09-23T20:36:43.705" v="1407" actId="313"/>
          <ac:graphicFrameMkLst>
            <pc:docMk/>
            <pc:sldMk cId="2616259110" sldId="303"/>
            <ac:graphicFrameMk id="5" creationId="{0812F540-819A-447E-BFFE-A28E5368E206}"/>
          </ac:graphicFrameMkLst>
        </pc:graphicFrameChg>
      </pc:sldChg>
      <pc:sldChg chg="addSp delSp modSp add mod ord">
        <pc:chgData name="Lizeth Viviana Salamanca Galvis" userId="1137d3ed-946a-4ab8-b47d-6a47ab4975d9" providerId="ADAL" clId="{EA2CD12B-3EE3-457D-99AD-5B3258DD905B}" dt="2022-09-23T20:48:41.871" v="1838" actId="20577"/>
        <pc:sldMkLst>
          <pc:docMk/>
          <pc:sldMk cId="1229759967" sldId="304"/>
        </pc:sldMkLst>
        <pc:graphicFrameChg chg="modGraphic">
          <ac:chgData name="Lizeth Viviana Salamanca Galvis" userId="1137d3ed-946a-4ab8-b47d-6a47ab4975d9" providerId="ADAL" clId="{EA2CD12B-3EE3-457D-99AD-5B3258DD905B}" dt="2022-09-23T20:48:41.871" v="1838" actId="20577"/>
          <ac:graphicFrameMkLst>
            <pc:docMk/>
            <pc:sldMk cId="1229759967" sldId="304"/>
            <ac:graphicFrameMk id="5" creationId="{CE3E1C98-2E2A-49CC-B538-652794F8AE13}"/>
          </ac:graphicFrameMkLst>
        </pc:graphicFrameChg>
        <pc:picChg chg="add mod">
          <ac:chgData name="Lizeth Viviana Salamanca Galvis" userId="1137d3ed-946a-4ab8-b47d-6a47ab4975d9" providerId="ADAL" clId="{EA2CD12B-3EE3-457D-99AD-5B3258DD905B}" dt="2022-09-23T20:47:56.253" v="1833"/>
          <ac:picMkLst>
            <pc:docMk/>
            <pc:sldMk cId="1229759967" sldId="304"/>
            <ac:picMk id="2" creationId="{491F9076-995A-E3ED-0628-901DAFE6ED11}"/>
          </ac:picMkLst>
        </pc:picChg>
        <pc:picChg chg="del">
          <ac:chgData name="Lizeth Viviana Salamanca Galvis" userId="1137d3ed-946a-4ab8-b47d-6a47ab4975d9" providerId="ADAL" clId="{EA2CD12B-3EE3-457D-99AD-5B3258DD905B}" dt="2022-09-23T20:47:55.393" v="1832" actId="478"/>
          <ac:picMkLst>
            <pc:docMk/>
            <pc:sldMk cId="1229759967" sldId="304"/>
            <ac:picMk id="3" creationId="{0BDE93EE-13D5-9DB1-4AE3-46FA83816E22}"/>
          </ac:picMkLst>
        </pc:picChg>
      </pc:sldChg>
      <pc:sldChg chg="modSp add mod">
        <pc:chgData name="Lizeth Viviana Salamanca Galvis" userId="1137d3ed-946a-4ab8-b47d-6a47ab4975d9" providerId="ADAL" clId="{EA2CD12B-3EE3-457D-99AD-5B3258DD905B}" dt="2022-09-23T20:53:38.685" v="1980" actId="20577"/>
        <pc:sldMkLst>
          <pc:docMk/>
          <pc:sldMk cId="1176246861" sldId="305"/>
        </pc:sldMkLst>
        <pc:graphicFrameChg chg="mod modGraphic">
          <ac:chgData name="Lizeth Viviana Salamanca Galvis" userId="1137d3ed-946a-4ab8-b47d-6a47ab4975d9" providerId="ADAL" clId="{EA2CD12B-3EE3-457D-99AD-5B3258DD905B}" dt="2022-09-23T20:53:38.685" v="1980" actId="20577"/>
          <ac:graphicFrameMkLst>
            <pc:docMk/>
            <pc:sldMk cId="1176246861" sldId="305"/>
            <ac:graphicFrameMk id="5" creationId="{CE3E1C98-2E2A-49CC-B538-652794F8AE13}"/>
          </ac:graphicFrameMkLst>
        </pc:graphicFrameChg>
      </pc:sldChg>
      <pc:sldChg chg="modSp add mod">
        <pc:chgData name="Lizeth Viviana Salamanca Galvis" userId="1137d3ed-946a-4ab8-b47d-6a47ab4975d9" providerId="ADAL" clId="{EA2CD12B-3EE3-457D-99AD-5B3258DD905B}" dt="2022-09-23T21:01:35.579" v="2134" actId="313"/>
        <pc:sldMkLst>
          <pc:docMk/>
          <pc:sldMk cId="2139105479" sldId="306"/>
        </pc:sldMkLst>
        <pc:graphicFrameChg chg="mod modGraphic">
          <ac:chgData name="Lizeth Viviana Salamanca Galvis" userId="1137d3ed-946a-4ab8-b47d-6a47ab4975d9" providerId="ADAL" clId="{EA2CD12B-3EE3-457D-99AD-5B3258DD905B}" dt="2022-09-23T21:01:35.579" v="2134" actId="313"/>
          <ac:graphicFrameMkLst>
            <pc:docMk/>
            <pc:sldMk cId="2139105479" sldId="306"/>
            <ac:graphicFrameMk id="4" creationId="{6508EAD5-5F40-4DF2-9548-EA64EF7C4749}"/>
          </ac:graphicFrameMkLst>
        </pc:graphicFrameChg>
      </pc:sldChg>
      <pc:sldChg chg="new del">
        <pc:chgData name="Lizeth Viviana Salamanca Galvis" userId="1137d3ed-946a-4ab8-b47d-6a47ab4975d9" providerId="ADAL" clId="{EA2CD12B-3EE3-457D-99AD-5B3258DD905B}" dt="2022-09-23T20:59:14.920" v="2069" actId="680"/>
        <pc:sldMkLst>
          <pc:docMk/>
          <pc:sldMk cId="3287977478" sldId="306"/>
        </pc:sldMkLst>
      </pc:sldChg>
      <pc:sldChg chg="modSp add mod">
        <pc:chgData name="Lizeth Viviana Salamanca Galvis" userId="1137d3ed-946a-4ab8-b47d-6a47ab4975d9" providerId="ADAL" clId="{EA2CD12B-3EE3-457D-99AD-5B3258DD905B}" dt="2022-09-23T21:03:09.921" v="2176" actId="20577"/>
        <pc:sldMkLst>
          <pc:docMk/>
          <pc:sldMk cId="1064136422" sldId="307"/>
        </pc:sldMkLst>
        <pc:graphicFrameChg chg="mod modGraphic">
          <ac:chgData name="Lizeth Viviana Salamanca Galvis" userId="1137d3ed-946a-4ab8-b47d-6a47ab4975d9" providerId="ADAL" clId="{EA2CD12B-3EE3-457D-99AD-5B3258DD905B}" dt="2022-09-23T21:03:09.921" v="2176" actId="20577"/>
          <ac:graphicFrameMkLst>
            <pc:docMk/>
            <pc:sldMk cId="1064136422" sldId="307"/>
            <ac:graphicFrameMk id="4" creationId="{6508EAD5-5F40-4DF2-9548-EA64EF7C4749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E32A67-33E6-4490-9929-7648B19A79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D97C11-AB9C-4C9D-9721-D5DB5FFF0F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77FFF8-B835-4A69-AFC2-F1A2722CA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D7D4A-1DE3-4E99-8EAE-026ADB1815FB}" type="datetimeFigureOut">
              <a:rPr lang="es-CO" smtClean="0"/>
              <a:t>23/09/2022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CF0619-F882-46FD-9EA7-9A80F6359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9FE0B9-1C30-4AB9-98F4-0D715D04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893C-C6FD-46EB-BCDD-5A3EFB5C9B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37460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25E81-BC35-4E14-AC92-3A32D4AC7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EC940EE-42A7-44BB-87EA-AAC4CB7A96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B9B80F-C441-4B62-B5D9-F2A0930C1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D7D4A-1DE3-4E99-8EAE-026ADB1815FB}" type="datetimeFigureOut">
              <a:rPr lang="es-CO" smtClean="0"/>
              <a:t>23/09/2022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C6AAD8-B749-4DDC-8B51-F3248EC23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E33AB8-4EF1-4A1E-A7DA-F3A3BBDA1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893C-C6FD-46EB-BCDD-5A3EFB5C9B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02062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EFAC094-C686-447D-BB04-952F743E5D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9539EF8-5EB4-4BA3-A703-2BD80DE0D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451515-9216-4892-BE9A-2F10E5843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D7D4A-1DE3-4E99-8EAE-026ADB1815FB}" type="datetimeFigureOut">
              <a:rPr lang="es-CO" smtClean="0"/>
              <a:t>23/09/2022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47A6BE-29AA-489D-94D8-0AA877B30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74F32C-DCD5-4C9B-B417-5D49F3676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893C-C6FD-46EB-BCDD-5A3EFB5C9B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09389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4D00C5-EB7F-412C-8E37-22893E4C4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45483B-99E0-4534-956F-6B787CAB9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3844D6-E00F-4E59-A897-211AA3CEA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D7D4A-1DE3-4E99-8EAE-026ADB1815FB}" type="datetimeFigureOut">
              <a:rPr lang="es-CO" smtClean="0"/>
              <a:t>23/09/2022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2335C3-78D4-4E4C-AACD-D07885953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8BD92A-DB35-4FE3-AA2B-D113F034A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893C-C6FD-46EB-BCDD-5A3EFB5C9B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96287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D0D4D0-CA41-42C7-A6FE-301476065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0024E4-CB52-42B4-B960-CE2451705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70014B-63D4-4367-AAE0-EF722104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D7D4A-1DE3-4E99-8EAE-026ADB1815FB}" type="datetimeFigureOut">
              <a:rPr lang="es-CO" smtClean="0"/>
              <a:t>23/09/2022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65491E-A0DC-405A-8BD0-92DF10F3F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88CF0C-F38C-49E2-BFAC-7D6312DD5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893C-C6FD-46EB-BCDD-5A3EFB5C9B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5566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3887AD-4ED8-475F-B6C0-89FA90235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A269E2-CA79-4CF6-8107-96EEEF2DDB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4CA7CE-497A-4376-80EC-264CF0B0A8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3425DB-E213-488C-9601-9305201D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D7D4A-1DE3-4E99-8EAE-026ADB1815FB}" type="datetimeFigureOut">
              <a:rPr lang="es-CO" smtClean="0"/>
              <a:t>23/09/2022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F686AC1-7908-4B47-9DAE-77526BE84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6FD2E04-DA9F-4A06-A706-B69E4BFF2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893C-C6FD-46EB-BCDD-5A3EFB5C9B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79794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26B726-A721-4AC5-BBF6-82523C92F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7DCD4D-4822-40F0-BE72-4B5F552B4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3555063-BBE8-47F4-970E-E7477A931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7B5D032-7DC5-4D27-B244-2130C36975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335B246-7E52-461D-B247-AA679816F8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1C5223A-27CE-4411-9FD0-A8515BFD9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D7D4A-1DE3-4E99-8EAE-026ADB1815FB}" type="datetimeFigureOut">
              <a:rPr lang="es-CO" smtClean="0"/>
              <a:t>23/09/2022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F719A61-8667-4E86-9654-26D1B274C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A1B25CB-CC10-44F3-8CC1-65B2C080A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893C-C6FD-46EB-BCDD-5A3EFB5C9B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33148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A934E9-9D8B-4D84-B392-BB2CDF455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3584DB7-780A-4BE1-A5CE-3EB54C033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D7D4A-1DE3-4E99-8EAE-026ADB1815FB}" type="datetimeFigureOut">
              <a:rPr lang="es-CO" smtClean="0"/>
              <a:t>23/09/2022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273ED62-B28B-42B5-8DAE-E0C37DBF6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2060B8-0C50-4F43-90A8-22A30F907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893C-C6FD-46EB-BCDD-5A3EFB5C9B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45094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4653BB4-9004-4E8F-B963-59E85E884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D7D4A-1DE3-4E99-8EAE-026ADB1815FB}" type="datetimeFigureOut">
              <a:rPr lang="es-CO" smtClean="0"/>
              <a:t>23/09/2022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36C12FD-7C02-48B6-AE3C-CCEF15F52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4FD58F9-6C37-4262-8450-915E1A731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893C-C6FD-46EB-BCDD-5A3EFB5C9B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54306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EC742E-E8C7-4030-9E26-F3A996A51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B4F944-0BBE-46FD-AC82-9CC282028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02E9488-C3E7-4936-A3BC-E30853B0A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22AAEA5-D333-4C55-8338-1C1C392C7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D7D4A-1DE3-4E99-8EAE-026ADB1815FB}" type="datetimeFigureOut">
              <a:rPr lang="es-CO" smtClean="0"/>
              <a:t>23/09/2022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61ABB6B-4518-45E2-B9BF-6FD6B710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51A82C4-A5D8-437C-89E9-F29EB4387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893C-C6FD-46EB-BCDD-5A3EFB5C9B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56912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747550-5461-4BA3-B6C5-09F91C406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DEDE059-22AE-4C3D-8361-3FD2D684B9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C446661-3190-4BF1-B644-D4A4E8876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79519D5-A90C-404F-AFDB-FF7C8BED5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D7D4A-1DE3-4E99-8EAE-026ADB1815FB}" type="datetimeFigureOut">
              <a:rPr lang="es-CO" smtClean="0"/>
              <a:t>23/09/2022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9E346B-47E5-427E-84D5-CFB0E884E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2BC44F1-3CDD-4B20-9C2F-8626887A7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893C-C6FD-46EB-BCDD-5A3EFB5C9B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27219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E1F6F08-AA07-4BF5-A63E-D3107A45D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50BF86-B7AD-41F0-9C45-F7A975960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7BF6CB-DAA6-42B6-8C48-E927F75A66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D7D4A-1DE3-4E99-8EAE-026ADB1815FB}" type="datetimeFigureOut">
              <a:rPr lang="es-CO" smtClean="0"/>
              <a:t>23/09/2022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9B9496-DE0B-4ABE-96CC-6A4560A47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9F7AE1-465E-4285-8401-7FF3DADB3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2893C-C6FD-46EB-BCDD-5A3EFB5C9B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698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Texto&#10;&#10;Descripción generada automáticamente con confianza media">
            <a:extLst>
              <a:ext uri="{FF2B5EF4-FFF2-40B4-BE49-F238E27FC236}">
                <a16:creationId xmlns:a16="http://schemas.microsoft.com/office/drawing/2014/main" id="{7786A95A-2FEB-4D8F-85BA-17E9419AD9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27"/>
          <a:stretch/>
        </p:blipFill>
        <p:spPr>
          <a:xfrm>
            <a:off x="2469607" y="4970363"/>
            <a:ext cx="3037130" cy="1341830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BB0FE34-B271-461F-9CA4-CE849001ED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11"/>
          <a:stretch/>
        </p:blipFill>
        <p:spPr>
          <a:xfrm>
            <a:off x="6804476" y="4736147"/>
            <a:ext cx="2798074" cy="481126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B4A439E2-E30E-449D-ABE6-2F17AF7C15C5}"/>
              </a:ext>
            </a:extLst>
          </p:cNvPr>
          <p:cNvGrpSpPr/>
          <p:nvPr/>
        </p:nvGrpSpPr>
        <p:grpSpPr>
          <a:xfrm>
            <a:off x="7037230" y="5375635"/>
            <a:ext cx="2233530" cy="1034879"/>
            <a:chOff x="8486052" y="315619"/>
            <a:chExt cx="3705948" cy="1734736"/>
          </a:xfrm>
        </p:grpSpPr>
        <p:pic>
          <p:nvPicPr>
            <p:cNvPr id="14" name="Imagen 13" descr="Logotipo&#10;&#10;Descripción generada automáticamente">
              <a:extLst>
                <a:ext uri="{FF2B5EF4-FFF2-40B4-BE49-F238E27FC236}">
                  <a16:creationId xmlns:a16="http://schemas.microsoft.com/office/drawing/2014/main" id="{FFFC416D-CAAC-47CF-B930-887B948213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661"/>
            <a:stretch/>
          </p:blipFill>
          <p:spPr>
            <a:xfrm>
              <a:off x="9334500" y="554767"/>
              <a:ext cx="2857500" cy="1495588"/>
            </a:xfrm>
            <a:prstGeom prst="rect">
              <a:avLst/>
            </a:prstGeom>
          </p:spPr>
        </p:pic>
        <p:pic>
          <p:nvPicPr>
            <p:cNvPr id="16" name="Imagen 15" descr="Logotipo&#10;&#10;Descripción generada automáticamente">
              <a:extLst>
                <a:ext uri="{FF2B5EF4-FFF2-40B4-BE49-F238E27FC236}">
                  <a16:creationId xmlns:a16="http://schemas.microsoft.com/office/drawing/2014/main" id="{9F5335BB-8F01-45CA-B8AD-D777A5D13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31" b="51027"/>
            <a:stretch/>
          </p:blipFill>
          <p:spPr>
            <a:xfrm>
              <a:off x="8486052" y="315619"/>
              <a:ext cx="2857500" cy="1135626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DCD9F542-4139-4A68-AC11-19EC54497CD4}"/>
              </a:ext>
            </a:extLst>
          </p:cNvPr>
          <p:cNvSpPr txBox="1"/>
          <p:nvPr/>
        </p:nvSpPr>
        <p:spPr>
          <a:xfrm>
            <a:off x="698374" y="1424584"/>
            <a:ext cx="1079525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" panose="020B0604020202020204" pitchFamily="34" charset="0"/>
                <a:cs typeface="Arial" panose="020B0604020202020204" pitchFamily="34" charset="0"/>
              </a:rPr>
              <a:t>Nuevos afiliados, certificaciones y reconocimientos</a:t>
            </a:r>
          </a:p>
          <a:p>
            <a:pPr algn="ctr"/>
            <a:endParaRPr lang="es-MX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Julio- Agosto</a:t>
            </a:r>
          </a:p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s-CO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786AE180-47E1-45FB-80C4-EF018C823816}"/>
              </a:ext>
            </a:extLst>
          </p:cNvPr>
          <p:cNvCxnSpPr>
            <a:cxnSpLocks/>
          </p:cNvCxnSpPr>
          <p:nvPr/>
        </p:nvCxnSpPr>
        <p:spPr>
          <a:xfrm>
            <a:off x="6155606" y="4518991"/>
            <a:ext cx="0" cy="213658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094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740C14B-FB59-4ABC-B22C-D1EB9413E7B6}"/>
              </a:ext>
            </a:extLst>
          </p:cNvPr>
          <p:cNvSpPr txBox="1"/>
          <p:nvPr/>
        </p:nvSpPr>
        <p:spPr>
          <a:xfrm>
            <a:off x="991772" y="1095297"/>
            <a:ext cx="104100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Nuevas empresas afiliadas a CISPROQUIM®</a:t>
            </a:r>
            <a:endParaRPr lang="es-CO" sz="2400" dirty="0">
              <a:solidFill>
                <a:srgbClr val="C00000"/>
              </a:solidFill>
            </a:endParaRPr>
          </a:p>
        </p:txBody>
      </p:sp>
      <p:pic>
        <p:nvPicPr>
          <p:cNvPr id="7" name="Imagen 6" descr="Texto&#10;&#10;Descripción generada automáticamente con confianza media">
            <a:extLst>
              <a:ext uri="{FF2B5EF4-FFF2-40B4-BE49-F238E27FC236}">
                <a16:creationId xmlns:a16="http://schemas.microsoft.com/office/drawing/2014/main" id="{ED455780-2760-42A3-A550-9D033047CF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27"/>
          <a:stretch/>
        </p:blipFill>
        <p:spPr>
          <a:xfrm>
            <a:off x="387467" y="244204"/>
            <a:ext cx="2088448" cy="922424"/>
          </a:xfrm>
          <a:prstGeom prst="rect">
            <a:avLst/>
          </a:prstGeom>
        </p:spPr>
      </p:pic>
      <p:pic>
        <p:nvPicPr>
          <p:cNvPr id="3" name="Imagen 2" descr="Imagen que contiene tabla, botella, vidrio, alimentos&#10;&#10;Descripción generada automáticamente">
            <a:extLst>
              <a:ext uri="{FF2B5EF4-FFF2-40B4-BE49-F238E27FC236}">
                <a16:creationId xmlns:a16="http://schemas.microsoft.com/office/drawing/2014/main" id="{5A8FB0F2-A752-48C0-ABD5-BDBDA2B5D6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15890" r="464" b="27303"/>
          <a:stretch/>
        </p:blipFill>
        <p:spPr>
          <a:xfrm>
            <a:off x="-54077" y="2518116"/>
            <a:ext cx="12274246" cy="433988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1CE6951-709F-4B79-8CF5-740BE5A1D5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11"/>
          <a:stretch/>
        </p:blipFill>
        <p:spPr>
          <a:xfrm>
            <a:off x="9006459" y="485859"/>
            <a:ext cx="2798074" cy="48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44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Peluquerías en Santa Fe con Salón Bernardo">
            <a:extLst>
              <a:ext uri="{FF2B5EF4-FFF2-40B4-BE49-F238E27FC236}">
                <a16:creationId xmlns:a16="http://schemas.microsoft.com/office/drawing/2014/main" id="{6B2DB9CC-66E2-4DA0-BC9D-AD0782F22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937" y="2552975"/>
            <a:ext cx="505849" cy="4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NG y SVG de empresa con fondo transparente para descargar">
            <a:extLst>
              <a:ext uri="{FF2B5EF4-FFF2-40B4-BE49-F238E27FC236}">
                <a16:creationId xmlns:a16="http://schemas.microsoft.com/office/drawing/2014/main" id="{86BDB9A3-F2EA-48FF-9362-852A2E1D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59" y="2358298"/>
            <a:ext cx="620151" cy="62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FFC18FD3-F0F3-443A-B77B-87DE058DD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130" y="2358298"/>
            <a:ext cx="789818" cy="78981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436A891-2AE4-4508-BB74-E89D61E3F9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11"/>
          <a:stretch/>
        </p:blipFill>
        <p:spPr>
          <a:xfrm>
            <a:off x="10039937" y="6390884"/>
            <a:ext cx="1904886" cy="327543"/>
          </a:xfrm>
          <a:prstGeom prst="rect">
            <a:avLst/>
          </a:prstGeom>
        </p:spPr>
      </p:pic>
      <p:pic>
        <p:nvPicPr>
          <p:cNvPr id="7" name="Imagen 6" descr="Icono&#10;&#10;Descripción generada automáticamente con confianza media">
            <a:extLst>
              <a:ext uri="{FF2B5EF4-FFF2-40B4-BE49-F238E27FC236}">
                <a16:creationId xmlns:a16="http://schemas.microsoft.com/office/drawing/2014/main" id="{49D88C64-261E-43C7-AA40-A2CF87FD75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6"/>
          <a:stretch/>
        </p:blipFill>
        <p:spPr>
          <a:xfrm>
            <a:off x="0" y="0"/>
            <a:ext cx="1742176" cy="6858000"/>
          </a:xfrm>
          <a:prstGeom prst="rect">
            <a:avLst/>
          </a:prstGeom>
        </p:spPr>
      </p:pic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0812F540-819A-447E-BFFE-A28E5368E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880733"/>
              </p:ext>
            </p:extLst>
          </p:nvPr>
        </p:nvGraphicFramePr>
        <p:xfrm>
          <a:off x="934012" y="2342197"/>
          <a:ext cx="10323975" cy="31775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87822">
                  <a:extLst>
                    <a:ext uri="{9D8B030D-6E8A-4147-A177-3AD203B41FA5}">
                      <a16:colId xmlns:a16="http://schemas.microsoft.com/office/drawing/2014/main" val="2234761693"/>
                    </a:ext>
                  </a:extLst>
                </a:gridCol>
                <a:gridCol w="5168387">
                  <a:extLst>
                    <a:ext uri="{9D8B030D-6E8A-4147-A177-3AD203B41FA5}">
                      <a16:colId xmlns:a16="http://schemas.microsoft.com/office/drawing/2014/main" val="1511406259"/>
                    </a:ext>
                  </a:extLst>
                </a:gridCol>
                <a:gridCol w="1967766">
                  <a:extLst>
                    <a:ext uri="{9D8B030D-6E8A-4147-A177-3AD203B41FA5}">
                      <a16:colId xmlns:a16="http://schemas.microsoft.com/office/drawing/2014/main" val="1997584382"/>
                    </a:ext>
                  </a:extLst>
                </a:gridCol>
              </a:tblGrid>
              <a:tr h="1154292">
                <a:tc>
                  <a:txBody>
                    <a:bodyPr/>
                    <a:lstStyle/>
                    <a:p>
                      <a:pPr algn="ctr"/>
                      <a:endParaRPr lang="es-MX" dirty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es-MX" dirty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es-MX" dirty="0">
                          <a:solidFill>
                            <a:srgbClr val="C00000"/>
                          </a:solidFill>
                        </a:rPr>
                        <a:t>Empresa</a:t>
                      </a:r>
                      <a:endParaRPr lang="es-CO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Actividad</a:t>
                      </a:r>
                      <a:r>
                        <a:rPr lang="es-MX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s-MX" sz="18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económica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C00000"/>
                          </a:solidFill>
                        </a:rPr>
                        <a:t>Ciudad</a:t>
                      </a:r>
                      <a:endParaRPr lang="es-CO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7487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Laboratorio KASEM SPA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Fabricación e importación de productos para quemaduras químicas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Santiago de Chile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315080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Industrias Resort S.A.S.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Fabricación de colchones y somieres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Medellín, Antioquia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93724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b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 Harvest Crop Protection S.A.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Comercio al por mayor de productos químicos básicos cauchos y plásticos en formas primarias y productos químicos de uso agropecuario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89329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Calvatis</a:t>
                      </a:r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Comercio al por menor de  artículos domésticos en establecimientos especializados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Bogotá D.C.</a:t>
                      </a:r>
                    </a:p>
                    <a:p>
                      <a:pPr algn="ctr" fontAlgn="b"/>
                      <a:endParaRPr lang="es-CO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27371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3064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740C14B-FB59-4ABC-B22C-D1EB9413E7B6}"/>
              </a:ext>
            </a:extLst>
          </p:cNvPr>
          <p:cNvSpPr txBox="1"/>
          <p:nvPr/>
        </p:nvSpPr>
        <p:spPr>
          <a:xfrm>
            <a:off x="1048043" y="1708258"/>
            <a:ext cx="10410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rgbClr val="FF66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Nuevas empresas afiliadas a RUC®</a:t>
            </a:r>
            <a:endParaRPr lang="es-CO" sz="2400" dirty="0">
              <a:solidFill>
                <a:srgbClr val="FF6600"/>
              </a:solidFill>
            </a:endParaRPr>
          </a:p>
        </p:txBody>
      </p:sp>
      <p:pic>
        <p:nvPicPr>
          <p:cNvPr id="7" name="Imagen 6" descr="Texto&#10;&#10;Descripción generada automáticamente con confianza media">
            <a:extLst>
              <a:ext uri="{FF2B5EF4-FFF2-40B4-BE49-F238E27FC236}">
                <a16:creationId xmlns:a16="http://schemas.microsoft.com/office/drawing/2014/main" id="{ED455780-2760-42A3-A550-9D033047CF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27"/>
          <a:stretch/>
        </p:blipFill>
        <p:spPr>
          <a:xfrm>
            <a:off x="451679" y="256589"/>
            <a:ext cx="2088448" cy="922424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6347CD4A-FEB4-4FDB-AF0B-54621C01B9D2}"/>
              </a:ext>
            </a:extLst>
          </p:cNvPr>
          <p:cNvGrpSpPr/>
          <p:nvPr/>
        </p:nvGrpSpPr>
        <p:grpSpPr>
          <a:xfrm>
            <a:off x="9457735" y="256589"/>
            <a:ext cx="2233530" cy="1034879"/>
            <a:chOff x="8486052" y="315619"/>
            <a:chExt cx="3705948" cy="1734736"/>
          </a:xfrm>
        </p:grpSpPr>
        <p:pic>
          <p:nvPicPr>
            <p:cNvPr id="3" name="Imagen 2" descr="Logotipo&#10;&#10;Descripción generada automáticamente">
              <a:extLst>
                <a:ext uri="{FF2B5EF4-FFF2-40B4-BE49-F238E27FC236}">
                  <a16:creationId xmlns:a16="http://schemas.microsoft.com/office/drawing/2014/main" id="{17A8CBFB-B70B-419F-A943-71DD45FFF1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661"/>
            <a:stretch/>
          </p:blipFill>
          <p:spPr>
            <a:xfrm>
              <a:off x="9334500" y="554767"/>
              <a:ext cx="2857500" cy="1495588"/>
            </a:xfrm>
            <a:prstGeom prst="rect">
              <a:avLst/>
            </a:prstGeom>
          </p:spPr>
        </p:pic>
        <p:pic>
          <p:nvPicPr>
            <p:cNvPr id="8" name="Imagen 7" descr="Logotipo&#10;&#10;Descripción generada automáticamente">
              <a:extLst>
                <a:ext uri="{FF2B5EF4-FFF2-40B4-BE49-F238E27FC236}">
                  <a16:creationId xmlns:a16="http://schemas.microsoft.com/office/drawing/2014/main" id="{1DA07117-E1F2-405E-9DFE-CA98F77D3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31" b="51027"/>
            <a:stretch/>
          </p:blipFill>
          <p:spPr>
            <a:xfrm>
              <a:off x="8486052" y="315619"/>
              <a:ext cx="2857500" cy="1135626"/>
            </a:xfrm>
            <a:prstGeom prst="rect">
              <a:avLst/>
            </a:prstGeom>
          </p:spPr>
        </p:pic>
      </p:grpSp>
      <p:pic>
        <p:nvPicPr>
          <p:cNvPr id="10" name="Imagen 9" descr="Un par de personas&#10;&#10;Descripción generada automáticamente con confianza media">
            <a:extLst>
              <a:ext uri="{FF2B5EF4-FFF2-40B4-BE49-F238E27FC236}">
                <a16:creationId xmlns:a16="http://schemas.microsoft.com/office/drawing/2014/main" id="{C1C4C360-5E3E-4200-9BEC-4BA77F5039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1" r="6572"/>
          <a:stretch/>
        </p:blipFill>
        <p:spPr>
          <a:xfrm>
            <a:off x="0" y="2644726"/>
            <a:ext cx="12192000" cy="421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73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Peluquerías en Santa Fe con Salón Bernardo">
            <a:extLst>
              <a:ext uri="{FF2B5EF4-FFF2-40B4-BE49-F238E27FC236}">
                <a16:creationId xmlns:a16="http://schemas.microsoft.com/office/drawing/2014/main" id="{6B2DB9CC-66E2-4DA0-BC9D-AD0782F22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206" y="687315"/>
            <a:ext cx="505849" cy="4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NG y SVG de empresa con fondo transparente para descargar">
            <a:extLst>
              <a:ext uri="{FF2B5EF4-FFF2-40B4-BE49-F238E27FC236}">
                <a16:creationId xmlns:a16="http://schemas.microsoft.com/office/drawing/2014/main" id="{86BDB9A3-F2EA-48FF-9362-852A2E1D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182" y="519003"/>
            <a:ext cx="620151" cy="62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FFC18FD3-F0F3-443A-B77B-87DE058DD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550" y="479386"/>
            <a:ext cx="789818" cy="789818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86867E72-C3BE-4FDE-B4C6-2CD22E3CE111}"/>
              </a:ext>
            </a:extLst>
          </p:cNvPr>
          <p:cNvGrpSpPr/>
          <p:nvPr/>
        </p:nvGrpSpPr>
        <p:grpSpPr>
          <a:xfrm>
            <a:off x="10877646" y="6249010"/>
            <a:ext cx="1314354" cy="608990"/>
            <a:chOff x="8486052" y="315619"/>
            <a:chExt cx="3705948" cy="1734736"/>
          </a:xfrm>
        </p:grpSpPr>
        <p:pic>
          <p:nvPicPr>
            <p:cNvPr id="10" name="Imagen 9" descr="Logotipo&#10;&#10;Descripción generada automáticamente">
              <a:extLst>
                <a:ext uri="{FF2B5EF4-FFF2-40B4-BE49-F238E27FC236}">
                  <a16:creationId xmlns:a16="http://schemas.microsoft.com/office/drawing/2014/main" id="{59953F3C-AD0E-443A-AF18-50B5C658B6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661"/>
            <a:stretch/>
          </p:blipFill>
          <p:spPr>
            <a:xfrm>
              <a:off x="9334500" y="554767"/>
              <a:ext cx="2857500" cy="1495588"/>
            </a:xfrm>
            <a:prstGeom prst="rect">
              <a:avLst/>
            </a:prstGeom>
          </p:spPr>
        </p:pic>
        <p:pic>
          <p:nvPicPr>
            <p:cNvPr id="11" name="Imagen 10" descr="Logotipo&#10;&#10;Descripción generada automáticamente">
              <a:extLst>
                <a:ext uri="{FF2B5EF4-FFF2-40B4-BE49-F238E27FC236}">
                  <a16:creationId xmlns:a16="http://schemas.microsoft.com/office/drawing/2014/main" id="{8786EC6C-24E9-48B5-9560-08420AA527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31" b="51027"/>
            <a:stretch/>
          </p:blipFill>
          <p:spPr>
            <a:xfrm>
              <a:off x="8486052" y="315619"/>
              <a:ext cx="2857500" cy="1135626"/>
            </a:xfrm>
            <a:prstGeom prst="rect">
              <a:avLst/>
            </a:prstGeom>
          </p:spPr>
        </p:pic>
      </p:grpSp>
      <p:pic>
        <p:nvPicPr>
          <p:cNvPr id="12" name="Imagen 11" descr="Icono&#10;&#10;Descripción generada automáticamente con confianza media">
            <a:extLst>
              <a:ext uri="{FF2B5EF4-FFF2-40B4-BE49-F238E27FC236}">
                <a16:creationId xmlns:a16="http://schemas.microsoft.com/office/drawing/2014/main" id="{75E61A34-DEC0-4D06-A918-68C3951531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6"/>
          <a:stretch/>
        </p:blipFill>
        <p:spPr>
          <a:xfrm>
            <a:off x="0" y="0"/>
            <a:ext cx="1742176" cy="6858000"/>
          </a:xfrm>
          <a:prstGeom prst="rect">
            <a:avLst/>
          </a:prstGeom>
        </p:spPr>
      </p:pic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0812F540-819A-447E-BFFE-A28E5368E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610940"/>
              </p:ext>
            </p:extLst>
          </p:nvPr>
        </p:nvGraphicFramePr>
        <p:xfrm>
          <a:off x="1053281" y="507084"/>
          <a:ext cx="10323975" cy="581971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693403">
                  <a:extLst>
                    <a:ext uri="{9D8B030D-6E8A-4147-A177-3AD203B41FA5}">
                      <a16:colId xmlns:a16="http://schemas.microsoft.com/office/drawing/2014/main" val="2234761693"/>
                    </a:ext>
                  </a:extLst>
                </a:gridCol>
                <a:gridCol w="4662806">
                  <a:extLst>
                    <a:ext uri="{9D8B030D-6E8A-4147-A177-3AD203B41FA5}">
                      <a16:colId xmlns:a16="http://schemas.microsoft.com/office/drawing/2014/main" val="1511406259"/>
                    </a:ext>
                  </a:extLst>
                </a:gridCol>
                <a:gridCol w="1967766">
                  <a:extLst>
                    <a:ext uri="{9D8B030D-6E8A-4147-A177-3AD203B41FA5}">
                      <a16:colId xmlns:a16="http://schemas.microsoft.com/office/drawing/2014/main" val="1997584382"/>
                    </a:ext>
                  </a:extLst>
                </a:gridCol>
              </a:tblGrid>
              <a:tr h="1147314">
                <a:tc>
                  <a:txBody>
                    <a:bodyPr/>
                    <a:lstStyle/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Nombre de la cuenta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Actividad económica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Ciudad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748721"/>
                  </a:ext>
                </a:extLst>
              </a:tr>
              <a:tr h="66157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Doja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S.A.S. Ingenieros Consultores S.A.S 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Actividades de arquitectura e ingeniería y otras actividades conexas de consultoría técnica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61670074"/>
                  </a:ext>
                </a:extLst>
              </a:tr>
              <a:tr h="66157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Transportes </a:t>
                      </a:r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Llanocol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S.A.S.             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Transporte de carga por carretera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Puerto Gaitán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65394229"/>
                  </a:ext>
                </a:extLst>
              </a:tr>
              <a:tr h="66157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Milciades</a:t>
                      </a:r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Pérez Fontalvo Construcciones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Actividades de arquitectura e ingeniería y otras actividades conexas de consultoría técnica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Marta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3111783"/>
                  </a:ext>
                </a:extLst>
              </a:tr>
              <a:tr h="66157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Soluciones en Mantenimiento Industrial y Metalmecánico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Mantenimiento y reparación especializado de maquinaria y equipo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Marta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8416580"/>
                  </a:ext>
                </a:extLst>
              </a:tr>
              <a:tr h="66157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Hexagon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Mining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Colombia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Otras actividades de tecnologías de información y actividades de servicios informáticos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Barranquilla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91067638"/>
                  </a:ext>
                </a:extLst>
              </a:tr>
              <a:tr h="66157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Arquint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Colombia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Actividades de arquitectura e ingeniería y otras actividades conexas de consultoría técnica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45881516"/>
                  </a:ext>
                </a:extLst>
              </a:tr>
              <a:tr h="66157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Diseñar y Automatizar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Actividades de arquitectura e ingeniería y otras actividades conexas de consultoría técnica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84604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9613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Peluquerías en Santa Fe con Salón Bernardo">
            <a:extLst>
              <a:ext uri="{FF2B5EF4-FFF2-40B4-BE49-F238E27FC236}">
                <a16:creationId xmlns:a16="http://schemas.microsoft.com/office/drawing/2014/main" id="{6B2DB9CC-66E2-4DA0-BC9D-AD0782F22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206" y="687315"/>
            <a:ext cx="505849" cy="4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NG y SVG de empresa con fondo transparente para descargar">
            <a:extLst>
              <a:ext uri="{FF2B5EF4-FFF2-40B4-BE49-F238E27FC236}">
                <a16:creationId xmlns:a16="http://schemas.microsoft.com/office/drawing/2014/main" id="{86BDB9A3-F2EA-48FF-9362-852A2E1D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182" y="519003"/>
            <a:ext cx="620151" cy="62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FFC18FD3-F0F3-443A-B77B-87DE058DD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550" y="479386"/>
            <a:ext cx="789818" cy="789818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86867E72-C3BE-4FDE-B4C6-2CD22E3CE111}"/>
              </a:ext>
            </a:extLst>
          </p:cNvPr>
          <p:cNvGrpSpPr/>
          <p:nvPr/>
        </p:nvGrpSpPr>
        <p:grpSpPr>
          <a:xfrm>
            <a:off x="10877646" y="6249010"/>
            <a:ext cx="1314354" cy="608990"/>
            <a:chOff x="8486052" y="315619"/>
            <a:chExt cx="3705948" cy="1734736"/>
          </a:xfrm>
        </p:grpSpPr>
        <p:pic>
          <p:nvPicPr>
            <p:cNvPr id="10" name="Imagen 9" descr="Logotipo&#10;&#10;Descripción generada automáticamente">
              <a:extLst>
                <a:ext uri="{FF2B5EF4-FFF2-40B4-BE49-F238E27FC236}">
                  <a16:creationId xmlns:a16="http://schemas.microsoft.com/office/drawing/2014/main" id="{59953F3C-AD0E-443A-AF18-50B5C658B6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661"/>
            <a:stretch/>
          </p:blipFill>
          <p:spPr>
            <a:xfrm>
              <a:off x="9334500" y="554767"/>
              <a:ext cx="2857500" cy="1495588"/>
            </a:xfrm>
            <a:prstGeom prst="rect">
              <a:avLst/>
            </a:prstGeom>
          </p:spPr>
        </p:pic>
        <p:pic>
          <p:nvPicPr>
            <p:cNvPr id="11" name="Imagen 10" descr="Logotipo&#10;&#10;Descripción generada automáticamente">
              <a:extLst>
                <a:ext uri="{FF2B5EF4-FFF2-40B4-BE49-F238E27FC236}">
                  <a16:creationId xmlns:a16="http://schemas.microsoft.com/office/drawing/2014/main" id="{8786EC6C-24E9-48B5-9560-08420AA527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31" b="51027"/>
            <a:stretch/>
          </p:blipFill>
          <p:spPr>
            <a:xfrm>
              <a:off x="8486052" y="315619"/>
              <a:ext cx="2857500" cy="1135626"/>
            </a:xfrm>
            <a:prstGeom prst="rect">
              <a:avLst/>
            </a:prstGeom>
          </p:spPr>
        </p:pic>
      </p:grpSp>
      <p:pic>
        <p:nvPicPr>
          <p:cNvPr id="12" name="Imagen 11" descr="Icono&#10;&#10;Descripción generada automáticamente con confianza media">
            <a:extLst>
              <a:ext uri="{FF2B5EF4-FFF2-40B4-BE49-F238E27FC236}">
                <a16:creationId xmlns:a16="http://schemas.microsoft.com/office/drawing/2014/main" id="{75E61A34-DEC0-4D06-A918-68C3951531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6"/>
          <a:stretch/>
        </p:blipFill>
        <p:spPr>
          <a:xfrm>
            <a:off x="0" y="0"/>
            <a:ext cx="1742176" cy="6858000"/>
          </a:xfrm>
          <a:prstGeom prst="rect">
            <a:avLst/>
          </a:prstGeom>
        </p:spPr>
      </p:pic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0812F540-819A-447E-BFFE-A28E5368E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974183"/>
              </p:ext>
            </p:extLst>
          </p:nvPr>
        </p:nvGraphicFramePr>
        <p:xfrm>
          <a:off x="1053281" y="507084"/>
          <a:ext cx="10323975" cy="5241153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693403">
                  <a:extLst>
                    <a:ext uri="{9D8B030D-6E8A-4147-A177-3AD203B41FA5}">
                      <a16:colId xmlns:a16="http://schemas.microsoft.com/office/drawing/2014/main" val="2234761693"/>
                    </a:ext>
                  </a:extLst>
                </a:gridCol>
                <a:gridCol w="4662806">
                  <a:extLst>
                    <a:ext uri="{9D8B030D-6E8A-4147-A177-3AD203B41FA5}">
                      <a16:colId xmlns:a16="http://schemas.microsoft.com/office/drawing/2014/main" val="1511406259"/>
                    </a:ext>
                  </a:extLst>
                </a:gridCol>
                <a:gridCol w="1967766">
                  <a:extLst>
                    <a:ext uri="{9D8B030D-6E8A-4147-A177-3AD203B41FA5}">
                      <a16:colId xmlns:a16="http://schemas.microsoft.com/office/drawing/2014/main" val="1997584382"/>
                    </a:ext>
                  </a:extLst>
                </a:gridCol>
              </a:tblGrid>
              <a:tr h="1059882">
                <a:tc>
                  <a:txBody>
                    <a:bodyPr/>
                    <a:lstStyle/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Nombre De La Cuenta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Actividad Económica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Ciudad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748721"/>
                  </a:ext>
                </a:extLst>
              </a:tr>
              <a:tr h="42680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FH Ingeniería DIC S.A.S. BIC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de otras obras de ingeniería civil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Yopal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80526853"/>
                  </a:ext>
                </a:extLst>
              </a:tr>
              <a:tr h="4268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ASU Energy </a:t>
                      </a:r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Consultants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Actividades de consultoría de gestión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1222004"/>
                  </a:ext>
                </a:extLst>
              </a:tr>
              <a:tr h="4268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Ingeldex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de carreteras y vías de ferrocarril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Arauca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58334150"/>
                  </a:ext>
                </a:extLst>
              </a:tr>
              <a:tr h="426803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BV Servicios y Construcciones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Alquiler y arrendamiento de otros tipos de maquinaria, equipos y bienes tangibles N.C.P.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Yopal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68583310"/>
                  </a:ext>
                </a:extLst>
              </a:tr>
              <a:tr h="4268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Job Ingeniería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de otras obras de ingeniería civil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Barranquilla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18849257"/>
                  </a:ext>
                </a:extLst>
              </a:tr>
              <a:tr h="4268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Portrans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S.A.S.                    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Transporte de pasajeros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Villanueva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06679107"/>
                  </a:ext>
                </a:extLst>
              </a:tr>
              <a:tr h="4268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Gevt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Actividades de apoyo para la extracción de petróleo y de gas natural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9439650"/>
                  </a:ext>
                </a:extLst>
              </a:tr>
              <a:tr h="4268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Transpsol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Transporte de pasajeros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Martín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49326988"/>
                  </a:ext>
                </a:extLst>
              </a:tr>
              <a:tr h="4268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Acompa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Actividades de apoyo para la extracción de petróleo y de gas natural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Yopal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83222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5492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Peluquerías en Santa Fe con Salón Bernardo">
            <a:extLst>
              <a:ext uri="{FF2B5EF4-FFF2-40B4-BE49-F238E27FC236}">
                <a16:creationId xmlns:a16="http://schemas.microsoft.com/office/drawing/2014/main" id="{6B2DB9CC-66E2-4DA0-BC9D-AD0782F22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206" y="687315"/>
            <a:ext cx="505849" cy="4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NG y SVG de empresa con fondo transparente para descargar">
            <a:extLst>
              <a:ext uri="{FF2B5EF4-FFF2-40B4-BE49-F238E27FC236}">
                <a16:creationId xmlns:a16="http://schemas.microsoft.com/office/drawing/2014/main" id="{86BDB9A3-F2EA-48FF-9362-852A2E1D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182" y="519003"/>
            <a:ext cx="620151" cy="62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FFC18FD3-F0F3-443A-B77B-87DE058DD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550" y="479386"/>
            <a:ext cx="789818" cy="789818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86867E72-C3BE-4FDE-B4C6-2CD22E3CE111}"/>
              </a:ext>
            </a:extLst>
          </p:cNvPr>
          <p:cNvGrpSpPr/>
          <p:nvPr/>
        </p:nvGrpSpPr>
        <p:grpSpPr>
          <a:xfrm>
            <a:off x="10877646" y="6249010"/>
            <a:ext cx="1314354" cy="608990"/>
            <a:chOff x="8486052" y="315619"/>
            <a:chExt cx="3705948" cy="1734736"/>
          </a:xfrm>
        </p:grpSpPr>
        <p:pic>
          <p:nvPicPr>
            <p:cNvPr id="10" name="Imagen 9" descr="Logotipo&#10;&#10;Descripción generada automáticamente">
              <a:extLst>
                <a:ext uri="{FF2B5EF4-FFF2-40B4-BE49-F238E27FC236}">
                  <a16:creationId xmlns:a16="http://schemas.microsoft.com/office/drawing/2014/main" id="{59953F3C-AD0E-443A-AF18-50B5C658B6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661"/>
            <a:stretch/>
          </p:blipFill>
          <p:spPr>
            <a:xfrm>
              <a:off x="9334500" y="554767"/>
              <a:ext cx="2857500" cy="1495588"/>
            </a:xfrm>
            <a:prstGeom prst="rect">
              <a:avLst/>
            </a:prstGeom>
          </p:spPr>
        </p:pic>
        <p:pic>
          <p:nvPicPr>
            <p:cNvPr id="11" name="Imagen 10" descr="Logotipo&#10;&#10;Descripción generada automáticamente">
              <a:extLst>
                <a:ext uri="{FF2B5EF4-FFF2-40B4-BE49-F238E27FC236}">
                  <a16:creationId xmlns:a16="http://schemas.microsoft.com/office/drawing/2014/main" id="{8786EC6C-24E9-48B5-9560-08420AA527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31" b="51027"/>
            <a:stretch/>
          </p:blipFill>
          <p:spPr>
            <a:xfrm>
              <a:off x="8486052" y="315619"/>
              <a:ext cx="2857500" cy="1135626"/>
            </a:xfrm>
            <a:prstGeom prst="rect">
              <a:avLst/>
            </a:prstGeom>
          </p:spPr>
        </p:pic>
      </p:grpSp>
      <p:pic>
        <p:nvPicPr>
          <p:cNvPr id="12" name="Imagen 11" descr="Icono&#10;&#10;Descripción generada automáticamente con confianza media">
            <a:extLst>
              <a:ext uri="{FF2B5EF4-FFF2-40B4-BE49-F238E27FC236}">
                <a16:creationId xmlns:a16="http://schemas.microsoft.com/office/drawing/2014/main" id="{75E61A34-DEC0-4D06-A918-68C3951531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6"/>
          <a:stretch/>
        </p:blipFill>
        <p:spPr>
          <a:xfrm>
            <a:off x="0" y="0"/>
            <a:ext cx="1742176" cy="6858000"/>
          </a:xfrm>
          <a:prstGeom prst="rect">
            <a:avLst/>
          </a:prstGeom>
        </p:spPr>
      </p:pic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0812F540-819A-447E-BFFE-A28E5368E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366262"/>
              </p:ext>
            </p:extLst>
          </p:nvPr>
        </p:nvGraphicFramePr>
        <p:xfrm>
          <a:off x="1053281" y="507084"/>
          <a:ext cx="10323975" cy="568647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693403">
                  <a:extLst>
                    <a:ext uri="{9D8B030D-6E8A-4147-A177-3AD203B41FA5}">
                      <a16:colId xmlns:a16="http://schemas.microsoft.com/office/drawing/2014/main" val="2234761693"/>
                    </a:ext>
                  </a:extLst>
                </a:gridCol>
                <a:gridCol w="4662806">
                  <a:extLst>
                    <a:ext uri="{9D8B030D-6E8A-4147-A177-3AD203B41FA5}">
                      <a16:colId xmlns:a16="http://schemas.microsoft.com/office/drawing/2014/main" val="1511406259"/>
                    </a:ext>
                  </a:extLst>
                </a:gridCol>
                <a:gridCol w="1967766">
                  <a:extLst>
                    <a:ext uri="{9D8B030D-6E8A-4147-A177-3AD203B41FA5}">
                      <a16:colId xmlns:a16="http://schemas.microsoft.com/office/drawing/2014/main" val="1997584382"/>
                    </a:ext>
                  </a:extLst>
                </a:gridCol>
              </a:tblGrid>
              <a:tr h="1022688">
                <a:tc>
                  <a:txBody>
                    <a:bodyPr/>
                    <a:lstStyle/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Nombre de la cuenta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Actividad económica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Ciudad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748721"/>
                  </a:ext>
                </a:extLst>
              </a:tr>
              <a:tr h="49975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Ambulancias del Llano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Otras actividades de atención de la salud humana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Villavicencio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1705566"/>
                  </a:ext>
                </a:extLst>
              </a:tr>
              <a:tr h="49975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Servicios Integrales y Transportes Nacionales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Transporte de pasajeros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Villanueva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87666369"/>
                  </a:ext>
                </a:extLst>
              </a:tr>
              <a:tr h="4997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Logysteel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Operador Logístico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Transporte de carga por carretera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99812084"/>
                  </a:ext>
                </a:extLst>
              </a:tr>
              <a:tr h="4997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Soldmant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Ltda.                      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de otras obras de ingeniería civil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Marta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26929356"/>
                  </a:ext>
                </a:extLst>
              </a:tr>
              <a:tr h="4997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Hedaga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S.A.                  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Instalaciones de fontanería, calefacción y aire acondicionado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87010049"/>
                  </a:ext>
                </a:extLst>
              </a:tr>
              <a:tr h="4997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Coningenieria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S.A.      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de otras obras de ingeniería civil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04771495"/>
                  </a:ext>
                </a:extLst>
              </a:tr>
              <a:tr h="4997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Epring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Comercio al por menor de otros productos nuevos en establecimientos especializados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98019756"/>
                  </a:ext>
                </a:extLst>
              </a:tr>
              <a:tr h="4997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Strycon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Energía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Actividades de ingeniería y otras actividades conexas de consultoría técnica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Chía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3701605"/>
                  </a:ext>
                </a:extLst>
              </a:tr>
              <a:tr h="4997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Serpetcol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de otras obras de ingeniería civil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Aguachica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59944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4952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Peluquerías en Santa Fe con Salón Bernardo">
            <a:extLst>
              <a:ext uri="{FF2B5EF4-FFF2-40B4-BE49-F238E27FC236}">
                <a16:creationId xmlns:a16="http://schemas.microsoft.com/office/drawing/2014/main" id="{6B2DB9CC-66E2-4DA0-BC9D-AD0782F22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937" y="678723"/>
            <a:ext cx="505849" cy="4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NG y SVG de empresa con fondo transparente para descargar">
            <a:extLst>
              <a:ext uri="{FF2B5EF4-FFF2-40B4-BE49-F238E27FC236}">
                <a16:creationId xmlns:a16="http://schemas.microsoft.com/office/drawing/2014/main" id="{86BDB9A3-F2EA-48FF-9362-852A2E1D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13" y="510411"/>
            <a:ext cx="620151" cy="62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FFC18FD3-F0F3-443A-B77B-87DE058DD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281" y="484046"/>
            <a:ext cx="789818" cy="789818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A456B31D-4791-4CE3-AC76-AF28A03F11BF}"/>
              </a:ext>
            </a:extLst>
          </p:cNvPr>
          <p:cNvGrpSpPr/>
          <p:nvPr/>
        </p:nvGrpSpPr>
        <p:grpSpPr>
          <a:xfrm>
            <a:off x="10877646" y="6249010"/>
            <a:ext cx="1314354" cy="608990"/>
            <a:chOff x="8486052" y="315619"/>
            <a:chExt cx="3705948" cy="1734736"/>
          </a:xfrm>
        </p:grpSpPr>
        <p:pic>
          <p:nvPicPr>
            <p:cNvPr id="10" name="Imagen 9" descr="Logotipo&#10;&#10;Descripción generada automáticamente">
              <a:extLst>
                <a:ext uri="{FF2B5EF4-FFF2-40B4-BE49-F238E27FC236}">
                  <a16:creationId xmlns:a16="http://schemas.microsoft.com/office/drawing/2014/main" id="{9F5020EF-F775-44F3-B47D-467FDCE51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661"/>
            <a:stretch/>
          </p:blipFill>
          <p:spPr>
            <a:xfrm>
              <a:off x="9334500" y="554767"/>
              <a:ext cx="2857500" cy="1495588"/>
            </a:xfrm>
            <a:prstGeom prst="rect">
              <a:avLst/>
            </a:prstGeom>
          </p:spPr>
        </p:pic>
        <p:pic>
          <p:nvPicPr>
            <p:cNvPr id="11" name="Imagen 10" descr="Logotipo&#10;&#10;Descripción generada automáticamente">
              <a:extLst>
                <a:ext uri="{FF2B5EF4-FFF2-40B4-BE49-F238E27FC236}">
                  <a16:creationId xmlns:a16="http://schemas.microsoft.com/office/drawing/2014/main" id="{267822D7-4A67-4925-ACCC-A58160AAE3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31" b="51027"/>
            <a:stretch/>
          </p:blipFill>
          <p:spPr>
            <a:xfrm>
              <a:off x="8486052" y="315619"/>
              <a:ext cx="2857500" cy="1135626"/>
            </a:xfrm>
            <a:prstGeom prst="rect">
              <a:avLst/>
            </a:prstGeom>
          </p:spPr>
        </p:pic>
      </p:grpSp>
      <p:pic>
        <p:nvPicPr>
          <p:cNvPr id="12" name="Imagen 11" descr="Icono&#10;&#10;Descripción generada automáticamente con confianza media">
            <a:extLst>
              <a:ext uri="{FF2B5EF4-FFF2-40B4-BE49-F238E27FC236}">
                <a16:creationId xmlns:a16="http://schemas.microsoft.com/office/drawing/2014/main" id="{94347BB2-25E4-4B7D-B7DD-BC683E929C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6"/>
          <a:stretch/>
        </p:blipFill>
        <p:spPr>
          <a:xfrm>
            <a:off x="0" y="0"/>
            <a:ext cx="1742176" cy="6858000"/>
          </a:xfrm>
          <a:prstGeom prst="rect">
            <a:avLst/>
          </a:prstGeom>
        </p:spPr>
      </p:pic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0812F540-819A-447E-BFFE-A28E5368E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472090"/>
              </p:ext>
            </p:extLst>
          </p:nvPr>
        </p:nvGraphicFramePr>
        <p:xfrm>
          <a:off x="934012" y="484047"/>
          <a:ext cx="10323975" cy="5347268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693403">
                  <a:extLst>
                    <a:ext uri="{9D8B030D-6E8A-4147-A177-3AD203B41FA5}">
                      <a16:colId xmlns:a16="http://schemas.microsoft.com/office/drawing/2014/main" val="2234761693"/>
                    </a:ext>
                  </a:extLst>
                </a:gridCol>
                <a:gridCol w="4662806">
                  <a:extLst>
                    <a:ext uri="{9D8B030D-6E8A-4147-A177-3AD203B41FA5}">
                      <a16:colId xmlns:a16="http://schemas.microsoft.com/office/drawing/2014/main" val="1511406259"/>
                    </a:ext>
                  </a:extLst>
                </a:gridCol>
                <a:gridCol w="1967766">
                  <a:extLst>
                    <a:ext uri="{9D8B030D-6E8A-4147-A177-3AD203B41FA5}">
                      <a16:colId xmlns:a16="http://schemas.microsoft.com/office/drawing/2014/main" val="1997584382"/>
                    </a:ext>
                  </a:extLst>
                </a:gridCol>
              </a:tblGrid>
              <a:tr h="1222555">
                <a:tc>
                  <a:txBody>
                    <a:bodyPr/>
                    <a:lstStyle/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Nombre de la cuenta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Actividad económica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Ciudad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748721"/>
                  </a:ext>
                </a:extLst>
              </a:tr>
              <a:tr h="34871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Technical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Solutions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Safety S.A.S.       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Comercio al por mayor de otros tipos de maquinaria y equipo N.C.P.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89045601"/>
                  </a:ext>
                </a:extLst>
              </a:tr>
              <a:tr h="34871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Petrogroup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Company Ltda.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Actividades de ingeniería y otras actividades conexas de consultoría técnica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10638222"/>
                  </a:ext>
                </a:extLst>
              </a:tr>
              <a:tr h="34871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F5 Ingeniería, Fabricación y Montajes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Fabricación de tanques, depósitos y recipientes de metal excepto los utilizados para el envase o transporte de mercancías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53098070"/>
                  </a:ext>
                </a:extLst>
              </a:tr>
              <a:tr h="34871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Cummins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Norte de Colombia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Comercio al por mayor de otros tipos de maquinaria y equipo N.C.P.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Barranquilla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03378376"/>
                  </a:ext>
                </a:extLst>
              </a:tr>
              <a:tr h="34871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Lexacon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Ltda.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de otras obras de ingeniería civil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Puerto Gaitán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61712206"/>
                  </a:ext>
                </a:extLst>
              </a:tr>
              <a:tr h="34871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RYD Construcciones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de carreteras y vías de ferrocarril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Cartagena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799407"/>
                  </a:ext>
                </a:extLst>
              </a:tr>
              <a:tr h="34871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Más </a:t>
                      </a:r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Energía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Comercio al por mayor A cambio de una retribución O por contrata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Sogamoso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1200438"/>
                  </a:ext>
                </a:extLst>
              </a:tr>
              <a:tr h="34871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Transportes  y Servicios Arco Iris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Transporte de pasajeros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Yopal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38854208"/>
                  </a:ext>
                </a:extLst>
              </a:tr>
              <a:tr h="34871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Transporte de Carga El Dorado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Transporte de carga por carretera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882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4831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Peluquerías en Santa Fe con Salón Bernardo">
            <a:extLst>
              <a:ext uri="{FF2B5EF4-FFF2-40B4-BE49-F238E27FC236}">
                <a16:creationId xmlns:a16="http://schemas.microsoft.com/office/drawing/2014/main" id="{6B2DB9CC-66E2-4DA0-BC9D-AD0782F22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937" y="678723"/>
            <a:ext cx="505849" cy="4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NG y SVG de empresa con fondo transparente para descargar">
            <a:extLst>
              <a:ext uri="{FF2B5EF4-FFF2-40B4-BE49-F238E27FC236}">
                <a16:creationId xmlns:a16="http://schemas.microsoft.com/office/drawing/2014/main" id="{86BDB9A3-F2EA-48FF-9362-852A2E1D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13" y="510411"/>
            <a:ext cx="620151" cy="62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FFC18FD3-F0F3-443A-B77B-87DE058DD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281" y="484046"/>
            <a:ext cx="789818" cy="789818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A456B31D-4791-4CE3-AC76-AF28A03F11BF}"/>
              </a:ext>
            </a:extLst>
          </p:cNvPr>
          <p:cNvGrpSpPr/>
          <p:nvPr/>
        </p:nvGrpSpPr>
        <p:grpSpPr>
          <a:xfrm>
            <a:off x="10877646" y="6249010"/>
            <a:ext cx="1314354" cy="608990"/>
            <a:chOff x="8486052" y="315619"/>
            <a:chExt cx="3705948" cy="1734736"/>
          </a:xfrm>
        </p:grpSpPr>
        <p:pic>
          <p:nvPicPr>
            <p:cNvPr id="10" name="Imagen 9" descr="Logotipo&#10;&#10;Descripción generada automáticamente">
              <a:extLst>
                <a:ext uri="{FF2B5EF4-FFF2-40B4-BE49-F238E27FC236}">
                  <a16:creationId xmlns:a16="http://schemas.microsoft.com/office/drawing/2014/main" id="{9F5020EF-F775-44F3-B47D-467FDCE51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661"/>
            <a:stretch/>
          </p:blipFill>
          <p:spPr>
            <a:xfrm>
              <a:off x="9334500" y="554767"/>
              <a:ext cx="2857500" cy="1495588"/>
            </a:xfrm>
            <a:prstGeom prst="rect">
              <a:avLst/>
            </a:prstGeom>
          </p:spPr>
        </p:pic>
        <p:pic>
          <p:nvPicPr>
            <p:cNvPr id="11" name="Imagen 10" descr="Logotipo&#10;&#10;Descripción generada automáticamente">
              <a:extLst>
                <a:ext uri="{FF2B5EF4-FFF2-40B4-BE49-F238E27FC236}">
                  <a16:creationId xmlns:a16="http://schemas.microsoft.com/office/drawing/2014/main" id="{267822D7-4A67-4925-ACCC-A58160AAE3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31" b="51027"/>
            <a:stretch/>
          </p:blipFill>
          <p:spPr>
            <a:xfrm>
              <a:off x="8486052" y="315619"/>
              <a:ext cx="2857500" cy="1135626"/>
            </a:xfrm>
            <a:prstGeom prst="rect">
              <a:avLst/>
            </a:prstGeom>
          </p:spPr>
        </p:pic>
      </p:grpSp>
      <p:pic>
        <p:nvPicPr>
          <p:cNvPr id="12" name="Imagen 11" descr="Icono&#10;&#10;Descripción generada automáticamente con confianza media">
            <a:extLst>
              <a:ext uri="{FF2B5EF4-FFF2-40B4-BE49-F238E27FC236}">
                <a16:creationId xmlns:a16="http://schemas.microsoft.com/office/drawing/2014/main" id="{94347BB2-25E4-4B7D-B7DD-BC683E929C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6"/>
          <a:stretch/>
        </p:blipFill>
        <p:spPr>
          <a:xfrm>
            <a:off x="0" y="0"/>
            <a:ext cx="1742176" cy="6858000"/>
          </a:xfrm>
          <a:prstGeom prst="rect">
            <a:avLst/>
          </a:prstGeom>
        </p:spPr>
      </p:pic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0812F540-819A-447E-BFFE-A28E5368E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708785"/>
              </p:ext>
            </p:extLst>
          </p:nvPr>
        </p:nvGraphicFramePr>
        <p:xfrm>
          <a:off x="934012" y="484046"/>
          <a:ext cx="10323975" cy="563739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693403">
                  <a:extLst>
                    <a:ext uri="{9D8B030D-6E8A-4147-A177-3AD203B41FA5}">
                      <a16:colId xmlns:a16="http://schemas.microsoft.com/office/drawing/2014/main" val="2234761693"/>
                    </a:ext>
                  </a:extLst>
                </a:gridCol>
                <a:gridCol w="4662806">
                  <a:extLst>
                    <a:ext uri="{9D8B030D-6E8A-4147-A177-3AD203B41FA5}">
                      <a16:colId xmlns:a16="http://schemas.microsoft.com/office/drawing/2014/main" val="1511406259"/>
                    </a:ext>
                  </a:extLst>
                </a:gridCol>
                <a:gridCol w="1967766">
                  <a:extLst>
                    <a:ext uri="{9D8B030D-6E8A-4147-A177-3AD203B41FA5}">
                      <a16:colId xmlns:a16="http://schemas.microsoft.com/office/drawing/2014/main" val="1997584382"/>
                    </a:ext>
                  </a:extLst>
                </a:gridCol>
              </a:tblGrid>
              <a:tr h="1063500">
                <a:tc>
                  <a:txBody>
                    <a:bodyPr/>
                    <a:lstStyle/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Nombre de la cuenta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Actividad económica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Ciudad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748721"/>
                  </a:ext>
                </a:extLst>
              </a:tr>
              <a:tr h="55608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Clesus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Fabricación de otros tipos de equipos eléctricos N.C.P.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Dosquebradas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2622843"/>
                  </a:ext>
                </a:extLst>
              </a:tr>
              <a:tr h="55608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Feel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Consulting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S.A.S.                  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Actividades de arquitectura e ingeniería y otras actividades conexas de consultoría técnica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46934452"/>
                  </a:ext>
                </a:extLst>
              </a:tr>
              <a:tr h="55608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Ingebiomas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S.A.S.                   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Silvicultura y otras actividades forestales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Medellín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36758256"/>
                  </a:ext>
                </a:extLst>
              </a:tr>
              <a:tr h="55608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Empresa de Transporte de Carga Trans Mil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Transporte de carga por carretera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Yopal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69380972"/>
                  </a:ext>
                </a:extLst>
              </a:tr>
              <a:tr h="55608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RTMX Servicios S.A.S.               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Otras instalaciones especializadas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8435300"/>
                  </a:ext>
                </a:extLst>
              </a:tr>
              <a:tr h="55608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Soltec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 Ingeniería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Actividades de ingeniería  y otras actividades conexas de consultoría técnica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Dosquebradas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0993073"/>
                  </a:ext>
                </a:extLst>
              </a:tr>
              <a:tr h="55608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Cotratours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Transporte de pasajeros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Medellín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67618858"/>
                  </a:ext>
                </a:extLst>
              </a:tr>
              <a:tr h="55608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Corporación para la Planificación del Desarrollo Local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Actividades de consultaría de gestión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Medellín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3483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2775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Peluquerías en Santa Fe con Salón Bernardo">
            <a:extLst>
              <a:ext uri="{FF2B5EF4-FFF2-40B4-BE49-F238E27FC236}">
                <a16:creationId xmlns:a16="http://schemas.microsoft.com/office/drawing/2014/main" id="{6B2DB9CC-66E2-4DA0-BC9D-AD0782F22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937" y="678723"/>
            <a:ext cx="505849" cy="4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NG y SVG de empresa con fondo transparente para descargar">
            <a:extLst>
              <a:ext uri="{FF2B5EF4-FFF2-40B4-BE49-F238E27FC236}">
                <a16:creationId xmlns:a16="http://schemas.microsoft.com/office/drawing/2014/main" id="{86BDB9A3-F2EA-48FF-9362-852A2E1D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13" y="510411"/>
            <a:ext cx="620151" cy="62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FFC18FD3-F0F3-443A-B77B-87DE058DD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281" y="484046"/>
            <a:ext cx="789818" cy="789818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A456B31D-4791-4CE3-AC76-AF28A03F11BF}"/>
              </a:ext>
            </a:extLst>
          </p:cNvPr>
          <p:cNvGrpSpPr/>
          <p:nvPr/>
        </p:nvGrpSpPr>
        <p:grpSpPr>
          <a:xfrm>
            <a:off x="10877646" y="6249010"/>
            <a:ext cx="1314354" cy="608990"/>
            <a:chOff x="8486052" y="315619"/>
            <a:chExt cx="3705948" cy="1734736"/>
          </a:xfrm>
        </p:grpSpPr>
        <p:pic>
          <p:nvPicPr>
            <p:cNvPr id="10" name="Imagen 9" descr="Logotipo&#10;&#10;Descripción generada automáticamente">
              <a:extLst>
                <a:ext uri="{FF2B5EF4-FFF2-40B4-BE49-F238E27FC236}">
                  <a16:creationId xmlns:a16="http://schemas.microsoft.com/office/drawing/2014/main" id="{9F5020EF-F775-44F3-B47D-467FDCE51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661"/>
            <a:stretch/>
          </p:blipFill>
          <p:spPr>
            <a:xfrm>
              <a:off x="9334500" y="554767"/>
              <a:ext cx="2857500" cy="1495588"/>
            </a:xfrm>
            <a:prstGeom prst="rect">
              <a:avLst/>
            </a:prstGeom>
          </p:spPr>
        </p:pic>
        <p:pic>
          <p:nvPicPr>
            <p:cNvPr id="11" name="Imagen 10" descr="Logotipo&#10;&#10;Descripción generada automáticamente">
              <a:extLst>
                <a:ext uri="{FF2B5EF4-FFF2-40B4-BE49-F238E27FC236}">
                  <a16:creationId xmlns:a16="http://schemas.microsoft.com/office/drawing/2014/main" id="{267822D7-4A67-4925-ACCC-A58160AAE3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31" b="51027"/>
            <a:stretch/>
          </p:blipFill>
          <p:spPr>
            <a:xfrm>
              <a:off x="8486052" y="315619"/>
              <a:ext cx="2857500" cy="1135626"/>
            </a:xfrm>
            <a:prstGeom prst="rect">
              <a:avLst/>
            </a:prstGeom>
          </p:spPr>
        </p:pic>
      </p:grpSp>
      <p:pic>
        <p:nvPicPr>
          <p:cNvPr id="12" name="Imagen 11" descr="Icono&#10;&#10;Descripción generada automáticamente con confianza media">
            <a:extLst>
              <a:ext uri="{FF2B5EF4-FFF2-40B4-BE49-F238E27FC236}">
                <a16:creationId xmlns:a16="http://schemas.microsoft.com/office/drawing/2014/main" id="{94347BB2-25E4-4B7D-B7DD-BC683E929C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6"/>
          <a:stretch/>
        </p:blipFill>
        <p:spPr>
          <a:xfrm>
            <a:off x="0" y="0"/>
            <a:ext cx="1742176" cy="6858000"/>
          </a:xfrm>
          <a:prstGeom prst="rect">
            <a:avLst/>
          </a:prstGeom>
        </p:spPr>
      </p:pic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0812F540-819A-447E-BFFE-A28E5368E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291076"/>
              </p:ext>
            </p:extLst>
          </p:nvPr>
        </p:nvGraphicFramePr>
        <p:xfrm>
          <a:off x="934012" y="484046"/>
          <a:ext cx="10323975" cy="5081308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693403">
                  <a:extLst>
                    <a:ext uri="{9D8B030D-6E8A-4147-A177-3AD203B41FA5}">
                      <a16:colId xmlns:a16="http://schemas.microsoft.com/office/drawing/2014/main" val="2234761693"/>
                    </a:ext>
                  </a:extLst>
                </a:gridCol>
                <a:gridCol w="4662806">
                  <a:extLst>
                    <a:ext uri="{9D8B030D-6E8A-4147-A177-3AD203B41FA5}">
                      <a16:colId xmlns:a16="http://schemas.microsoft.com/office/drawing/2014/main" val="1511406259"/>
                    </a:ext>
                  </a:extLst>
                </a:gridCol>
                <a:gridCol w="1967766">
                  <a:extLst>
                    <a:ext uri="{9D8B030D-6E8A-4147-A177-3AD203B41FA5}">
                      <a16:colId xmlns:a16="http://schemas.microsoft.com/office/drawing/2014/main" val="1997584382"/>
                    </a:ext>
                  </a:extLst>
                </a:gridCol>
              </a:tblGrid>
              <a:tr h="1063500">
                <a:tc>
                  <a:txBody>
                    <a:bodyPr/>
                    <a:lstStyle/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Nombre de la cuenta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Actividad económica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Ciudad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748721"/>
                  </a:ext>
                </a:extLst>
              </a:tr>
              <a:tr h="55608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Ecco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S.A.S.             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Generación de energía eléctrica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2622843"/>
                  </a:ext>
                </a:extLst>
              </a:tr>
              <a:tr h="55608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ARQ Inversiones S.A.S.                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Alojamiento en centros vacacionales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Medellín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04277543"/>
                  </a:ext>
                </a:extLst>
              </a:tr>
              <a:tr h="55608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SCM Servicios y Construcciones Mundial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de otras obras de ingeniería civil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Arauca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45747024"/>
                  </a:ext>
                </a:extLst>
              </a:tr>
              <a:tr h="55608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Tricor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Equipos S.A.S.             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Transporte de carga por carretera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Tauramena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5737761"/>
                  </a:ext>
                </a:extLst>
              </a:tr>
              <a:tr h="55608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Anascol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S.A.S.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Ensayos y análisis técnicos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26000138"/>
                  </a:ext>
                </a:extLst>
              </a:tr>
              <a:tr h="55608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Campestre Casino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Expendio a la mesa de comidas preparadas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Martín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33458605"/>
                  </a:ext>
                </a:extLst>
              </a:tr>
              <a:tr h="55608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</a:t>
                      </a:r>
                      <a:r>
                        <a:rPr lang="es-MX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Trasnare</a:t>
                      </a:r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Alquiler y arrendamiento de vehículos automotores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Puerto Nare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83996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7977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Peluquerías en Santa Fe con Salón Bernardo">
            <a:extLst>
              <a:ext uri="{FF2B5EF4-FFF2-40B4-BE49-F238E27FC236}">
                <a16:creationId xmlns:a16="http://schemas.microsoft.com/office/drawing/2014/main" id="{6B2DB9CC-66E2-4DA0-BC9D-AD0782F22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937" y="678723"/>
            <a:ext cx="505849" cy="4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NG y SVG de empresa con fondo transparente para descargar">
            <a:extLst>
              <a:ext uri="{FF2B5EF4-FFF2-40B4-BE49-F238E27FC236}">
                <a16:creationId xmlns:a16="http://schemas.microsoft.com/office/drawing/2014/main" id="{86BDB9A3-F2EA-48FF-9362-852A2E1D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13" y="510411"/>
            <a:ext cx="620151" cy="62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FFC18FD3-F0F3-443A-B77B-87DE058DD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281" y="484046"/>
            <a:ext cx="789818" cy="789818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A456B31D-4791-4CE3-AC76-AF28A03F11BF}"/>
              </a:ext>
            </a:extLst>
          </p:cNvPr>
          <p:cNvGrpSpPr/>
          <p:nvPr/>
        </p:nvGrpSpPr>
        <p:grpSpPr>
          <a:xfrm>
            <a:off x="10877646" y="6249010"/>
            <a:ext cx="1314354" cy="608990"/>
            <a:chOff x="8486052" y="315619"/>
            <a:chExt cx="3705948" cy="1734736"/>
          </a:xfrm>
        </p:grpSpPr>
        <p:pic>
          <p:nvPicPr>
            <p:cNvPr id="10" name="Imagen 9" descr="Logotipo&#10;&#10;Descripción generada automáticamente">
              <a:extLst>
                <a:ext uri="{FF2B5EF4-FFF2-40B4-BE49-F238E27FC236}">
                  <a16:creationId xmlns:a16="http://schemas.microsoft.com/office/drawing/2014/main" id="{9F5020EF-F775-44F3-B47D-467FDCE51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661"/>
            <a:stretch/>
          </p:blipFill>
          <p:spPr>
            <a:xfrm>
              <a:off x="9334500" y="554767"/>
              <a:ext cx="2857500" cy="1495588"/>
            </a:xfrm>
            <a:prstGeom prst="rect">
              <a:avLst/>
            </a:prstGeom>
          </p:spPr>
        </p:pic>
        <p:pic>
          <p:nvPicPr>
            <p:cNvPr id="11" name="Imagen 10" descr="Logotipo&#10;&#10;Descripción generada automáticamente">
              <a:extLst>
                <a:ext uri="{FF2B5EF4-FFF2-40B4-BE49-F238E27FC236}">
                  <a16:creationId xmlns:a16="http://schemas.microsoft.com/office/drawing/2014/main" id="{267822D7-4A67-4925-ACCC-A58160AAE3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31" b="51027"/>
            <a:stretch/>
          </p:blipFill>
          <p:spPr>
            <a:xfrm>
              <a:off x="8486052" y="315619"/>
              <a:ext cx="2857500" cy="1135626"/>
            </a:xfrm>
            <a:prstGeom prst="rect">
              <a:avLst/>
            </a:prstGeom>
          </p:spPr>
        </p:pic>
      </p:grpSp>
      <p:pic>
        <p:nvPicPr>
          <p:cNvPr id="12" name="Imagen 11" descr="Icono&#10;&#10;Descripción generada automáticamente con confianza media">
            <a:extLst>
              <a:ext uri="{FF2B5EF4-FFF2-40B4-BE49-F238E27FC236}">
                <a16:creationId xmlns:a16="http://schemas.microsoft.com/office/drawing/2014/main" id="{94347BB2-25E4-4B7D-B7DD-BC683E929C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6"/>
          <a:stretch/>
        </p:blipFill>
        <p:spPr>
          <a:xfrm>
            <a:off x="0" y="0"/>
            <a:ext cx="1742176" cy="6858000"/>
          </a:xfrm>
          <a:prstGeom prst="rect">
            <a:avLst/>
          </a:prstGeom>
        </p:spPr>
      </p:pic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0812F540-819A-447E-BFFE-A28E5368E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843944"/>
              </p:ext>
            </p:extLst>
          </p:nvPr>
        </p:nvGraphicFramePr>
        <p:xfrm>
          <a:off x="934012" y="484046"/>
          <a:ext cx="10323975" cy="3946456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693403">
                  <a:extLst>
                    <a:ext uri="{9D8B030D-6E8A-4147-A177-3AD203B41FA5}">
                      <a16:colId xmlns:a16="http://schemas.microsoft.com/office/drawing/2014/main" val="2234761693"/>
                    </a:ext>
                  </a:extLst>
                </a:gridCol>
                <a:gridCol w="4662806">
                  <a:extLst>
                    <a:ext uri="{9D8B030D-6E8A-4147-A177-3AD203B41FA5}">
                      <a16:colId xmlns:a16="http://schemas.microsoft.com/office/drawing/2014/main" val="1511406259"/>
                    </a:ext>
                  </a:extLst>
                </a:gridCol>
                <a:gridCol w="1967766">
                  <a:extLst>
                    <a:ext uri="{9D8B030D-6E8A-4147-A177-3AD203B41FA5}">
                      <a16:colId xmlns:a16="http://schemas.microsoft.com/office/drawing/2014/main" val="1997584382"/>
                    </a:ext>
                  </a:extLst>
                </a:gridCol>
              </a:tblGrid>
              <a:tr h="1063500">
                <a:tc>
                  <a:txBody>
                    <a:bodyPr/>
                    <a:lstStyle/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Nombre de la cuenta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Actividad económica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Ciudad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748721"/>
                  </a:ext>
                </a:extLst>
              </a:tr>
              <a:tr h="55608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Compañía de Vigilancia y Seguridad Guardia Ltda.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Actividades de seguridad privada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Barranquilla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2622843"/>
                  </a:ext>
                </a:extLst>
              </a:tr>
              <a:tr h="55608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Transportes Pedro Luis S.A.S.  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Transporte de pasajeros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Valledupar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32525520"/>
                  </a:ext>
                </a:extLst>
              </a:tr>
              <a:tr h="55608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Potencial Ingeniería S.A.S.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Instalaciones eléctricas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Bucaramanga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94182512"/>
                  </a:ext>
                </a:extLst>
              </a:tr>
              <a:tr h="55608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Montajes y Mantenimientos MGM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Mantenimiento y reparación especializada de productos elaborados en metal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Cartagena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0206032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H&amp;A Soluciones y Servicios ALS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Alquiler y arrendamiento de otros tipos de maquinaria, equipos y bienes tangibles N.C.P.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Villavicencio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878500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3918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ersonas posando por un foto&#10;&#10;Descripción generada automáticamente">
            <a:extLst>
              <a:ext uri="{FF2B5EF4-FFF2-40B4-BE49-F238E27FC236}">
                <a16:creationId xmlns:a16="http://schemas.microsoft.com/office/drawing/2014/main" id="{4E811A87-67EE-4DA4-AA28-82DA8B0AC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4260"/>
            <a:ext cx="12192000" cy="543794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80BDE7C-3984-4814-9B7F-DDB374DD4203}"/>
              </a:ext>
            </a:extLst>
          </p:cNvPr>
          <p:cNvSpPr txBox="1"/>
          <p:nvPr/>
        </p:nvSpPr>
        <p:spPr>
          <a:xfrm>
            <a:off x="1013101" y="848538"/>
            <a:ext cx="104100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Nuevos afiliados a la </a:t>
            </a:r>
          </a:p>
          <a:p>
            <a:pPr algn="ctr"/>
            <a:r>
              <a:rPr lang="es-CO" sz="40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Asociación de Profesionales</a:t>
            </a:r>
            <a:endParaRPr lang="es-CO" sz="4000" dirty="0">
              <a:solidFill>
                <a:srgbClr val="00B05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CO" dirty="0"/>
          </a:p>
        </p:txBody>
      </p:sp>
      <p:pic>
        <p:nvPicPr>
          <p:cNvPr id="12" name="Imagen 11" descr="Texto&#10;&#10;Descripción generada automáticamente con confianza media">
            <a:extLst>
              <a:ext uri="{FF2B5EF4-FFF2-40B4-BE49-F238E27FC236}">
                <a16:creationId xmlns:a16="http://schemas.microsoft.com/office/drawing/2014/main" id="{DBEA6E67-FD19-43FB-BC8E-6839188589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27"/>
          <a:stretch/>
        </p:blipFill>
        <p:spPr>
          <a:xfrm>
            <a:off x="476686" y="247763"/>
            <a:ext cx="2088448" cy="92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43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740C14B-FB59-4ABC-B22C-D1EB9413E7B6}"/>
              </a:ext>
            </a:extLst>
          </p:cNvPr>
          <p:cNvSpPr txBox="1"/>
          <p:nvPr/>
        </p:nvSpPr>
        <p:spPr>
          <a:xfrm>
            <a:off x="1009804" y="1513826"/>
            <a:ext cx="10410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Empresas certificadas</a:t>
            </a:r>
            <a:endParaRPr lang="es-CO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Imagen 6" descr="Texto&#10;&#10;Descripción generada automáticamente con confianza media">
            <a:extLst>
              <a:ext uri="{FF2B5EF4-FFF2-40B4-BE49-F238E27FC236}">
                <a16:creationId xmlns:a16="http://schemas.microsoft.com/office/drawing/2014/main" id="{ED455780-2760-42A3-A550-9D033047CF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27"/>
          <a:stretch/>
        </p:blipFill>
        <p:spPr>
          <a:xfrm>
            <a:off x="451679" y="256589"/>
            <a:ext cx="2088448" cy="92242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50164E0-9379-4D64-ADED-7031068DF4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7"/>
          <a:stretch/>
        </p:blipFill>
        <p:spPr>
          <a:xfrm>
            <a:off x="0" y="2999359"/>
            <a:ext cx="12192000" cy="407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48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Texto&#10;&#10;Descripción generada automáticamente con confianza media">
            <a:extLst>
              <a:ext uri="{FF2B5EF4-FFF2-40B4-BE49-F238E27FC236}">
                <a16:creationId xmlns:a16="http://schemas.microsoft.com/office/drawing/2014/main" id="{ED455780-2760-42A3-A550-9D033047CF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27"/>
          <a:stretch/>
        </p:blipFill>
        <p:spPr>
          <a:xfrm>
            <a:off x="1246809" y="480130"/>
            <a:ext cx="2088448" cy="922424"/>
          </a:xfrm>
          <a:prstGeom prst="rect">
            <a:avLst/>
          </a:prstGeom>
        </p:spPr>
      </p:pic>
      <p:pic>
        <p:nvPicPr>
          <p:cNvPr id="8" name="Picture 4" descr="PNG y SVG de empresa con fondo transparente para descargar">
            <a:extLst>
              <a:ext uri="{FF2B5EF4-FFF2-40B4-BE49-F238E27FC236}">
                <a16:creationId xmlns:a16="http://schemas.microsoft.com/office/drawing/2014/main" id="{EA98624C-C138-42FC-A4AE-5B182BB8D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13" y="1709421"/>
            <a:ext cx="620151" cy="62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BA6AB46D-F797-4050-833A-40711EA48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281" y="1683056"/>
            <a:ext cx="789818" cy="789818"/>
          </a:xfrm>
          <a:prstGeom prst="rect">
            <a:avLst/>
          </a:prstGeom>
        </p:spPr>
      </p:pic>
      <p:pic>
        <p:nvPicPr>
          <p:cNvPr id="10" name="Picture 8" descr="Peluquerías en Santa Fe con Salón Bernardo">
            <a:extLst>
              <a:ext uri="{FF2B5EF4-FFF2-40B4-BE49-F238E27FC236}">
                <a16:creationId xmlns:a16="http://schemas.microsoft.com/office/drawing/2014/main" id="{7F4FDB4B-C160-4214-8763-4FD73C986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937" y="1877733"/>
            <a:ext cx="505849" cy="4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 descr="Icono&#10;&#10;Descripción generada automáticamente con confianza media">
            <a:extLst>
              <a:ext uri="{FF2B5EF4-FFF2-40B4-BE49-F238E27FC236}">
                <a16:creationId xmlns:a16="http://schemas.microsoft.com/office/drawing/2014/main" id="{DA9B13FE-6EA4-4F30-A530-E4EE1BCB55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6"/>
          <a:stretch/>
        </p:blipFill>
        <p:spPr>
          <a:xfrm>
            <a:off x="0" y="0"/>
            <a:ext cx="1742176" cy="6858000"/>
          </a:xfrm>
          <a:prstGeom prst="rect">
            <a:avLst/>
          </a:prstGeom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F51E5B68-CC76-40FF-A191-21081A061C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497582"/>
              </p:ext>
            </p:extLst>
          </p:nvPr>
        </p:nvGraphicFramePr>
        <p:xfrm>
          <a:off x="934012" y="1708484"/>
          <a:ext cx="10323975" cy="434070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693403">
                  <a:extLst>
                    <a:ext uri="{9D8B030D-6E8A-4147-A177-3AD203B41FA5}">
                      <a16:colId xmlns:a16="http://schemas.microsoft.com/office/drawing/2014/main" val="2234761693"/>
                    </a:ext>
                  </a:extLst>
                </a:gridCol>
                <a:gridCol w="4662806">
                  <a:extLst>
                    <a:ext uri="{9D8B030D-6E8A-4147-A177-3AD203B41FA5}">
                      <a16:colId xmlns:a16="http://schemas.microsoft.com/office/drawing/2014/main" val="1511406259"/>
                    </a:ext>
                  </a:extLst>
                </a:gridCol>
                <a:gridCol w="1967766">
                  <a:extLst>
                    <a:ext uri="{9D8B030D-6E8A-4147-A177-3AD203B41FA5}">
                      <a16:colId xmlns:a16="http://schemas.microsoft.com/office/drawing/2014/main" val="1997584382"/>
                    </a:ext>
                  </a:extLst>
                </a:gridCol>
              </a:tblGrid>
              <a:tr h="1280442">
                <a:tc>
                  <a:txBody>
                    <a:bodyPr/>
                    <a:lstStyle/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Nombre de la cuenta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Actividad económica</a:t>
                      </a:r>
                    </a:p>
                    <a:p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Ciudad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748721"/>
                  </a:ext>
                </a:extLst>
              </a:tr>
              <a:tr h="69179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effectLst/>
                          <a:latin typeface="+mn-lt"/>
                          <a:cs typeface="Calibri" panose="020F0502020204030204" pitchFamily="34" charset="0"/>
                        </a:rPr>
                        <a:t>Enerpetrol</a:t>
                      </a:r>
                      <a:r>
                        <a:rPr lang="es-CO" sz="1600" b="0" i="0" u="none" strike="noStrike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 S.A.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Transporte terrestre automotor de carga líquida no peligrosa, hidrocarburos y sus derivados.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76307428"/>
                  </a:ext>
                </a:extLst>
              </a:tr>
              <a:tr h="69179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effectLst/>
                          <a:latin typeface="+mn-lt"/>
                          <a:cs typeface="Calibri" panose="020F0502020204030204" pitchFamily="34" charset="0"/>
                        </a:rPr>
                        <a:t>Chemdrill</a:t>
                      </a:r>
                      <a:r>
                        <a:rPr lang="es-CO" sz="1600" b="0" i="0" u="none" strike="noStrike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Suministro, administración y aplicación de productos químicos para el tratamiento de crudo, agua y gas en el sector de producción de hidrocarburos y soporte técnico especializado.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36479140"/>
                  </a:ext>
                </a:extLst>
              </a:tr>
              <a:tr h="691793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Transportes Red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Transporte terrestre de carga líquida (aceite crudo de palma) y sólida (almendra de palma)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Villavicencio, Meta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1731000"/>
                  </a:ext>
                </a:extLst>
              </a:tr>
              <a:tr h="69179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effectLst/>
                          <a:latin typeface="+mn-lt"/>
                        </a:rPr>
                        <a:t>Lamicon Ingenieros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Construcción, adecuación y mejoramiento de redes de acueductos y alcantarillados, mantenimiento de vías.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Pore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Casanare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68126322"/>
                  </a:ext>
                </a:extLst>
              </a:tr>
            </a:tbl>
          </a:graphicData>
        </a:graphic>
      </p:graphicFrame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B8B136D2-443B-5B7F-2FDE-47E9962AB7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88" y="-115745"/>
            <a:ext cx="2128504" cy="212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92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Texto&#10;&#10;Descripción generada automáticamente con confianza media">
            <a:extLst>
              <a:ext uri="{FF2B5EF4-FFF2-40B4-BE49-F238E27FC236}">
                <a16:creationId xmlns:a16="http://schemas.microsoft.com/office/drawing/2014/main" id="{ED455780-2760-42A3-A550-9D033047CF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27"/>
          <a:stretch/>
        </p:blipFill>
        <p:spPr>
          <a:xfrm>
            <a:off x="1246809" y="480130"/>
            <a:ext cx="2088448" cy="922424"/>
          </a:xfrm>
          <a:prstGeom prst="rect">
            <a:avLst/>
          </a:prstGeom>
        </p:spPr>
      </p:pic>
      <p:pic>
        <p:nvPicPr>
          <p:cNvPr id="8" name="Picture 4" descr="PNG y SVG de empresa con fondo transparente para descargar">
            <a:extLst>
              <a:ext uri="{FF2B5EF4-FFF2-40B4-BE49-F238E27FC236}">
                <a16:creationId xmlns:a16="http://schemas.microsoft.com/office/drawing/2014/main" id="{EA98624C-C138-42FC-A4AE-5B182BB8D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13" y="1709421"/>
            <a:ext cx="620151" cy="62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BA6AB46D-F797-4050-833A-40711EA48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281" y="1683056"/>
            <a:ext cx="789818" cy="789818"/>
          </a:xfrm>
          <a:prstGeom prst="rect">
            <a:avLst/>
          </a:prstGeom>
        </p:spPr>
      </p:pic>
      <p:pic>
        <p:nvPicPr>
          <p:cNvPr id="10" name="Picture 8" descr="Peluquerías en Santa Fe con Salón Bernardo">
            <a:extLst>
              <a:ext uri="{FF2B5EF4-FFF2-40B4-BE49-F238E27FC236}">
                <a16:creationId xmlns:a16="http://schemas.microsoft.com/office/drawing/2014/main" id="{7F4FDB4B-C160-4214-8763-4FD73C986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937" y="1877733"/>
            <a:ext cx="505849" cy="4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 descr="Icono&#10;&#10;Descripción generada automáticamente con confianza media">
            <a:extLst>
              <a:ext uri="{FF2B5EF4-FFF2-40B4-BE49-F238E27FC236}">
                <a16:creationId xmlns:a16="http://schemas.microsoft.com/office/drawing/2014/main" id="{DA9B13FE-6EA4-4F30-A530-E4EE1BCB55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6"/>
          <a:stretch/>
        </p:blipFill>
        <p:spPr>
          <a:xfrm>
            <a:off x="0" y="0"/>
            <a:ext cx="1742176" cy="6858000"/>
          </a:xfrm>
          <a:prstGeom prst="rect">
            <a:avLst/>
          </a:prstGeom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F51E5B68-CC76-40FF-A191-21081A061C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567788"/>
              </p:ext>
            </p:extLst>
          </p:nvPr>
        </p:nvGraphicFramePr>
        <p:xfrm>
          <a:off x="934012" y="1708484"/>
          <a:ext cx="10323975" cy="4848387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693403">
                  <a:extLst>
                    <a:ext uri="{9D8B030D-6E8A-4147-A177-3AD203B41FA5}">
                      <a16:colId xmlns:a16="http://schemas.microsoft.com/office/drawing/2014/main" val="2234761693"/>
                    </a:ext>
                  </a:extLst>
                </a:gridCol>
                <a:gridCol w="4662806">
                  <a:extLst>
                    <a:ext uri="{9D8B030D-6E8A-4147-A177-3AD203B41FA5}">
                      <a16:colId xmlns:a16="http://schemas.microsoft.com/office/drawing/2014/main" val="1511406259"/>
                    </a:ext>
                  </a:extLst>
                </a:gridCol>
                <a:gridCol w="1967766">
                  <a:extLst>
                    <a:ext uri="{9D8B030D-6E8A-4147-A177-3AD203B41FA5}">
                      <a16:colId xmlns:a16="http://schemas.microsoft.com/office/drawing/2014/main" val="1997584382"/>
                    </a:ext>
                  </a:extLst>
                </a:gridCol>
              </a:tblGrid>
              <a:tr h="891594">
                <a:tc>
                  <a:txBody>
                    <a:bodyPr/>
                    <a:lstStyle/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Nombre de la cuenta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Actividad económica</a:t>
                      </a:r>
                    </a:p>
                    <a:p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Ciudad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748721"/>
                  </a:ext>
                </a:extLst>
              </a:tr>
              <a:tr h="89159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CIM Compañía de Ingeniería y Montajes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Servicios metalmecánicos en montajes, mantenimiento y reparación de equipos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Cali, Valle Del Cauca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0753646"/>
                  </a:ext>
                </a:extLst>
              </a:tr>
              <a:tr h="89159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Segintegral</a:t>
                      </a:r>
                      <a:r>
                        <a:rPr lang="es-CO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Prestación de servicios de aseo y cafetería, conserjería, rocería y mantenimiento de prados; asesoría técnica especializada en manejo de comunidades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86185136"/>
                  </a:ext>
                </a:extLst>
              </a:tr>
              <a:tr h="89159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Ingeniería Servicios y Soluciones Aplicadas S.A.S. - ABBI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Construcción y reparación de redes, acometidas e instalaciones de gas residenciales y comerciales. Mantenimiento y reparación de edificaciones para servicios de gas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Armenia, Quindío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9917065"/>
                  </a:ext>
                </a:extLst>
              </a:tr>
              <a:tr h="89159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Servicios de Ingeniería y Gestión del Medio Ambiente de Colombia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Actividades de reforestación en predios rurales a nivel nacional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Nunchía, Casanare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60609327"/>
                  </a:ext>
                </a:extLst>
              </a:tr>
            </a:tbl>
          </a:graphicData>
        </a:graphic>
      </p:graphicFrame>
      <p:pic>
        <p:nvPicPr>
          <p:cNvPr id="13" name="Imagen 12" descr="Diagrama&#10;&#10;Descripción generada automáticamente">
            <a:extLst>
              <a:ext uri="{FF2B5EF4-FFF2-40B4-BE49-F238E27FC236}">
                <a16:creationId xmlns:a16="http://schemas.microsoft.com/office/drawing/2014/main" id="{55067EFC-7F51-B685-35D9-02C9B97EFA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88" y="-115745"/>
            <a:ext cx="2128504" cy="212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76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NG y SVG de empresa con fondo transparente para descargar">
            <a:extLst>
              <a:ext uri="{FF2B5EF4-FFF2-40B4-BE49-F238E27FC236}">
                <a16:creationId xmlns:a16="http://schemas.microsoft.com/office/drawing/2014/main" id="{A5D3C170-8D0C-43AE-A199-A3808ED23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728" y="1584881"/>
            <a:ext cx="620151" cy="62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760A8EBA-60DB-40A0-9896-E10F6E3DB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096" y="1558516"/>
            <a:ext cx="789818" cy="789818"/>
          </a:xfrm>
          <a:prstGeom prst="rect">
            <a:avLst/>
          </a:prstGeom>
        </p:spPr>
      </p:pic>
      <p:pic>
        <p:nvPicPr>
          <p:cNvPr id="9" name="Picture 8" descr="Peluquerías en Santa Fe con Salón Bernardo">
            <a:extLst>
              <a:ext uri="{FF2B5EF4-FFF2-40B4-BE49-F238E27FC236}">
                <a16:creationId xmlns:a16="http://schemas.microsoft.com/office/drawing/2014/main" id="{2CE8596B-E5FA-49DB-82ED-ED53EFBCF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752" y="1753193"/>
            <a:ext cx="505849" cy="4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 descr="Icono&#10;&#10;Descripción generada automáticamente con confianza media">
            <a:extLst>
              <a:ext uri="{FF2B5EF4-FFF2-40B4-BE49-F238E27FC236}">
                <a16:creationId xmlns:a16="http://schemas.microsoft.com/office/drawing/2014/main" id="{2E65A27C-BE98-40A3-93D3-955C74FD5D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6"/>
          <a:stretch/>
        </p:blipFill>
        <p:spPr>
          <a:xfrm>
            <a:off x="0" y="0"/>
            <a:ext cx="1742176" cy="6858000"/>
          </a:xfrm>
          <a:prstGeom prst="rect">
            <a:avLst/>
          </a:prstGeom>
        </p:spPr>
      </p:pic>
      <p:pic>
        <p:nvPicPr>
          <p:cNvPr id="13" name="Imagen 12" descr="Texto&#10;&#10;Descripción generada automáticamente con confianza media">
            <a:extLst>
              <a:ext uri="{FF2B5EF4-FFF2-40B4-BE49-F238E27FC236}">
                <a16:creationId xmlns:a16="http://schemas.microsoft.com/office/drawing/2014/main" id="{13BDCA61-7F4E-4B28-BF60-18AC816649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27"/>
          <a:stretch/>
        </p:blipFill>
        <p:spPr>
          <a:xfrm>
            <a:off x="1246809" y="480130"/>
            <a:ext cx="2088448" cy="922424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CE3E1C98-2E2A-49CC-B538-652794F8AE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175679"/>
              </p:ext>
            </p:extLst>
          </p:nvPr>
        </p:nvGraphicFramePr>
        <p:xfrm>
          <a:off x="1067827" y="1583944"/>
          <a:ext cx="10323975" cy="3368271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693403">
                  <a:extLst>
                    <a:ext uri="{9D8B030D-6E8A-4147-A177-3AD203B41FA5}">
                      <a16:colId xmlns:a16="http://schemas.microsoft.com/office/drawing/2014/main" val="2234761693"/>
                    </a:ext>
                  </a:extLst>
                </a:gridCol>
                <a:gridCol w="4662806">
                  <a:extLst>
                    <a:ext uri="{9D8B030D-6E8A-4147-A177-3AD203B41FA5}">
                      <a16:colId xmlns:a16="http://schemas.microsoft.com/office/drawing/2014/main" val="1511406259"/>
                    </a:ext>
                  </a:extLst>
                </a:gridCol>
                <a:gridCol w="1967766">
                  <a:extLst>
                    <a:ext uri="{9D8B030D-6E8A-4147-A177-3AD203B41FA5}">
                      <a16:colId xmlns:a16="http://schemas.microsoft.com/office/drawing/2014/main" val="1997584382"/>
                    </a:ext>
                  </a:extLst>
                </a:gridCol>
              </a:tblGrid>
              <a:tr h="941064">
                <a:tc>
                  <a:txBody>
                    <a:bodyPr/>
                    <a:lstStyle/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Nombre de la cuenta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Actividad económica</a:t>
                      </a:r>
                    </a:p>
                    <a:p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Ciudad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748721"/>
                  </a:ext>
                </a:extLst>
              </a:tr>
              <a:tr h="59733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effectLst/>
                          <a:latin typeface="+mn-lt"/>
                        </a:rPr>
                        <a:t>Promotora de Turismo del Oriente Colombiano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Prestación de servicio de transporte terrestre automotor empresarial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Yopal, Casanare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53959085"/>
                  </a:ext>
                </a:extLst>
              </a:tr>
              <a:tr h="59733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effectLst/>
                          <a:latin typeface="+mn-lt"/>
                        </a:rPr>
                        <a:t>Transportadora Nacional Mega Cargas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Transporte de carga seca por carretera a nivel nacional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Yopal, Casanare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90351872"/>
                  </a:ext>
                </a:extLst>
              </a:tr>
              <a:tr h="59733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effectLst/>
                          <a:latin typeface="+mn-lt"/>
                        </a:rPr>
                        <a:t>Transportes Las Corocoras Logística a su Servicio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Servicios de transporte terrestre de carga seca y líquida (agua fresca para procesos y tratamientos industriales); servicios de elevación mecánica de cargas; servicios de alquiler de maquinaria y equipos.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Acacias, Meta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1090996"/>
                  </a:ext>
                </a:extLst>
              </a:tr>
            </a:tbl>
          </a:graphicData>
        </a:graphic>
      </p:graphicFrame>
      <p:pic>
        <p:nvPicPr>
          <p:cNvPr id="2" name="Imagen 1" descr="Diagrama&#10;&#10;Descripción generada automáticamente">
            <a:extLst>
              <a:ext uri="{FF2B5EF4-FFF2-40B4-BE49-F238E27FC236}">
                <a16:creationId xmlns:a16="http://schemas.microsoft.com/office/drawing/2014/main" id="{491F9076-995A-E3ED-0628-901DAFE6ED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88" y="-115745"/>
            <a:ext cx="2128504" cy="212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59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0BDE93EE-13D5-9DB1-4AE3-46FA83816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88" y="-115745"/>
            <a:ext cx="2128504" cy="2128504"/>
          </a:xfrm>
          <a:prstGeom prst="rect">
            <a:avLst/>
          </a:prstGeom>
        </p:spPr>
      </p:pic>
      <p:pic>
        <p:nvPicPr>
          <p:cNvPr id="6" name="Picture 4" descr="PNG y SVG de empresa con fondo transparente para descargar">
            <a:extLst>
              <a:ext uri="{FF2B5EF4-FFF2-40B4-BE49-F238E27FC236}">
                <a16:creationId xmlns:a16="http://schemas.microsoft.com/office/drawing/2014/main" id="{A5D3C170-8D0C-43AE-A199-A3808ED23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728" y="1584881"/>
            <a:ext cx="620151" cy="62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760A8EBA-60DB-40A0-9896-E10F6E3DB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4096" y="1558516"/>
            <a:ext cx="789818" cy="789818"/>
          </a:xfrm>
          <a:prstGeom prst="rect">
            <a:avLst/>
          </a:prstGeom>
        </p:spPr>
      </p:pic>
      <p:pic>
        <p:nvPicPr>
          <p:cNvPr id="9" name="Picture 8" descr="Peluquerías en Santa Fe con Salón Bernardo">
            <a:extLst>
              <a:ext uri="{FF2B5EF4-FFF2-40B4-BE49-F238E27FC236}">
                <a16:creationId xmlns:a16="http://schemas.microsoft.com/office/drawing/2014/main" id="{2CE8596B-E5FA-49DB-82ED-ED53EFBCF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752" y="1753193"/>
            <a:ext cx="505849" cy="4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 descr="Icono&#10;&#10;Descripción generada automáticamente con confianza media">
            <a:extLst>
              <a:ext uri="{FF2B5EF4-FFF2-40B4-BE49-F238E27FC236}">
                <a16:creationId xmlns:a16="http://schemas.microsoft.com/office/drawing/2014/main" id="{2E65A27C-BE98-40A3-93D3-955C74FD5D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6"/>
          <a:stretch/>
        </p:blipFill>
        <p:spPr>
          <a:xfrm>
            <a:off x="0" y="0"/>
            <a:ext cx="1742176" cy="6858000"/>
          </a:xfrm>
          <a:prstGeom prst="rect">
            <a:avLst/>
          </a:prstGeom>
        </p:spPr>
      </p:pic>
      <p:pic>
        <p:nvPicPr>
          <p:cNvPr id="13" name="Imagen 12" descr="Texto&#10;&#10;Descripción generada automáticamente con confianza media">
            <a:extLst>
              <a:ext uri="{FF2B5EF4-FFF2-40B4-BE49-F238E27FC236}">
                <a16:creationId xmlns:a16="http://schemas.microsoft.com/office/drawing/2014/main" id="{13BDCA61-7F4E-4B28-BF60-18AC816649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27"/>
          <a:stretch/>
        </p:blipFill>
        <p:spPr>
          <a:xfrm>
            <a:off x="1246809" y="480130"/>
            <a:ext cx="2088448" cy="922424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CE3E1C98-2E2A-49CC-B538-652794F8AE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981745"/>
              </p:ext>
            </p:extLst>
          </p:nvPr>
        </p:nvGraphicFramePr>
        <p:xfrm>
          <a:off x="1067827" y="1583944"/>
          <a:ext cx="10323975" cy="4706649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693403">
                  <a:extLst>
                    <a:ext uri="{9D8B030D-6E8A-4147-A177-3AD203B41FA5}">
                      <a16:colId xmlns:a16="http://schemas.microsoft.com/office/drawing/2014/main" val="2234761693"/>
                    </a:ext>
                  </a:extLst>
                </a:gridCol>
                <a:gridCol w="4662806">
                  <a:extLst>
                    <a:ext uri="{9D8B030D-6E8A-4147-A177-3AD203B41FA5}">
                      <a16:colId xmlns:a16="http://schemas.microsoft.com/office/drawing/2014/main" val="1511406259"/>
                    </a:ext>
                  </a:extLst>
                </a:gridCol>
                <a:gridCol w="1967766">
                  <a:extLst>
                    <a:ext uri="{9D8B030D-6E8A-4147-A177-3AD203B41FA5}">
                      <a16:colId xmlns:a16="http://schemas.microsoft.com/office/drawing/2014/main" val="1997584382"/>
                    </a:ext>
                  </a:extLst>
                </a:gridCol>
              </a:tblGrid>
              <a:tr h="941064">
                <a:tc>
                  <a:txBody>
                    <a:bodyPr/>
                    <a:lstStyle/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Nombre de la cuenta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Actividad económica</a:t>
                      </a:r>
                    </a:p>
                    <a:p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Ciudad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748721"/>
                  </a:ext>
                </a:extLst>
              </a:tr>
              <a:tr h="59733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Enerpetrol</a:t>
                      </a:r>
                      <a:r>
                        <a:rPr lang="es-CO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S.A.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Transporte terrestre automotor de carga líquida no peligrosa, hidrocarburos y sus derivados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53959085"/>
                  </a:ext>
                </a:extLst>
              </a:tr>
              <a:tr h="597333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Transportes Red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Transporte terrestre de carga líquida (aceite crudo de palma) y sólida (almendra de palma)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Villavicencio, Meta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76332100"/>
                  </a:ext>
                </a:extLst>
              </a:tr>
              <a:tr h="597333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CIM Compañía de Ingeniería y Montajes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Servicios metalmecánicos en montajes, mantenimiento y reparación de equipos.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Cali, Valle Del Cauca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92956664"/>
                  </a:ext>
                </a:extLst>
              </a:tr>
              <a:tr h="59733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Segintegral</a:t>
                      </a:r>
                      <a:r>
                        <a:rPr lang="es-CO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Prestación de servicios de aseo y cafetería, conserjería, rocería y mantenimiento de prados; asesoría técnica especializada en manejo de comunidades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41895306"/>
                  </a:ext>
                </a:extLst>
              </a:tr>
              <a:tr h="597333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Ingeniería Servicios y Soluciones Aplicados S.A.S. - ABBI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Construcción y reparación de redes, acometidas e instalaciones de gas residenciales y comerciales Mantenimiento y reparación de edificaciones para servicios de gas.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Armenia, Quindío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74914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1715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0BDE93EE-13D5-9DB1-4AE3-46FA83816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88" y="-115745"/>
            <a:ext cx="2128504" cy="2128504"/>
          </a:xfrm>
          <a:prstGeom prst="rect">
            <a:avLst/>
          </a:prstGeom>
        </p:spPr>
      </p:pic>
      <p:pic>
        <p:nvPicPr>
          <p:cNvPr id="6" name="Picture 4" descr="PNG y SVG de empresa con fondo transparente para descargar">
            <a:extLst>
              <a:ext uri="{FF2B5EF4-FFF2-40B4-BE49-F238E27FC236}">
                <a16:creationId xmlns:a16="http://schemas.microsoft.com/office/drawing/2014/main" id="{A5D3C170-8D0C-43AE-A199-A3808ED23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728" y="1584881"/>
            <a:ext cx="620151" cy="62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760A8EBA-60DB-40A0-9896-E10F6E3DB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4096" y="1558516"/>
            <a:ext cx="789818" cy="789818"/>
          </a:xfrm>
          <a:prstGeom prst="rect">
            <a:avLst/>
          </a:prstGeom>
        </p:spPr>
      </p:pic>
      <p:pic>
        <p:nvPicPr>
          <p:cNvPr id="9" name="Picture 8" descr="Peluquerías en Santa Fe con Salón Bernardo">
            <a:extLst>
              <a:ext uri="{FF2B5EF4-FFF2-40B4-BE49-F238E27FC236}">
                <a16:creationId xmlns:a16="http://schemas.microsoft.com/office/drawing/2014/main" id="{2CE8596B-E5FA-49DB-82ED-ED53EFBCF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752" y="1753193"/>
            <a:ext cx="505849" cy="4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 descr="Icono&#10;&#10;Descripción generada automáticamente con confianza media">
            <a:extLst>
              <a:ext uri="{FF2B5EF4-FFF2-40B4-BE49-F238E27FC236}">
                <a16:creationId xmlns:a16="http://schemas.microsoft.com/office/drawing/2014/main" id="{2E65A27C-BE98-40A3-93D3-955C74FD5D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6"/>
          <a:stretch/>
        </p:blipFill>
        <p:spPr>
          <a:xfrm>
            <a:off x="0" y="0"/>
            <a:ext cx="1742176" cy="6858000"/>
          </a:xfrm>
          <a:prstGeom prst="rect">
            <a:avLst/>
          </a:prstGeom>
        </p:spPr>
      </p:pic>
      <p:pic>
        <p:nvPicPr>
          <p:cNvPr id="13" name="Imagen 12" descr="Texto&#10;&#10;Descripción generada automáticamente con confianza media">
            <a:extLst>
              <a:ext uri="{FF2B5EF4-FFF2-40B4-BE49-F238E27FC236}">
                <a16:creationId xmlns:a16="http://schemas.microsoft.com/office/drawing/2014/main" id="{13BDCA61-7F4E-4B28-BF60-18AC816649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27"/>
          <a:stretch/>
        </p:blipFill>
        <p:spPr>
          <a:xfrm>
            <a:off x="1246809" y="480130"/>
            <a:ext cx="2088448" cy="922424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CE3E1C98-2E2A-49CC-B538-652794F8AE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255682"/>
              </p:ext>
            </p:extLst>
          </p:nvPr>
        </p:nvGraphicFramePr>
        <p:xfrm>
          <a:off x="1067827" y="1583944"/>
          <a:ext cx="10323975" cy="4950489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693403">
                  <a:extLst>
                    <a:ext uri="{9D8B030D-6E8A-4147-A177-3AD203B41FA5}">
                      <a16:colId xmlns:a16="http://schemas.microsoft.com/office/drawing/2014/main" val="2234761693"/>
                    </a:ext>
                  </a:extLst>
                </a:gridCol>
                <a:gridCol w="4662806">
                  <a:extLst>
                    <a:ext uri="{9D8B030D-6E8A-4147-A177-3AD203B41FA5}">
                      <a16:colId xmlns:a16="http://schemas.microsoft.com/office/drawing/2014/main" val="1511406259"/>
                    </a:ext>
                  </a:extLst>
                </a:gridCol>
                <a:gridCol w="1967766">
                  <a:extLst>
                    <a:ext uri="{9D8B030D-6E8A-4147-A177-3AD203B41FA5}">
                      <a16:colId xmlns:a16="http://schemas.microsoft.com/office/drawing/2014/main" val="1997584382"/>
                    </a:ext>
                  </a:extLst>
                </a:gridCol>
              </a:tblGrid>
              <a:tr h="941064">
                <a:tc>
                  <a:txBody>
                    <a:bodyPr/>
                    <a:lstStyle/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Nombre de la cuenta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Actividad económica</a:t>
                      </a:r>
                    </a:p>
                    <a:p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Ciudad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748721"/>
                  </a:ext>
                </a:extLst>
              </a:tr>
              <a:tr h="597333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Servicios de Ingeniería y Gestión del Medio Ambiente de Colombia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Actividades de reforestación en predios rurales a nivel nacional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Nunchía, Casanare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53959085"/>
                  </a:ext>
                </a:extLst>
              </a:tr>
              <a:tr h="597333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Grupo Ambiental y de Seguridad E2S S.A.S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Servicios para la remediación de suelo y agua contaminada con hidrocarburos y sus derivados.</a:t>
                      </a:r>
                      <a:b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Atención de emergencias ambientales por derrames de mercancías peligrosas.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8230562"/>
                  </a:ext>
                </a:extLst>
              </a:tr>
              <a:tr h="59733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Promotora de Turismo del Oriente Colombiano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Prestación de servicio de transporte terrestre automotor empresarial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Yopal, Casanare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28346220"/>
                  </a:ext>
                </a:extLst>
              </a:tr>
              <a:tr h="59733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Transportadora Nacional Mega Cargas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Transporte de carga seca por carretera a nivel nacional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Yopal, Casanare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68365010"/>
                  </a:ext>
                </a:extLst>
              </a:tr>
              <a:tr h="59733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Transportes Las Corocoras Logística a su Servicio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Servicios de transporte terrestre de carga seca y líquida (agua fresca para procesos y tratamientos industriales); servicios de elevación mecánica de cargas; servicios de alquiler de maquinaria y equipos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Acacias, Meta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28652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6246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508EAD5-5F40-4DF2-9548-EA64EF7C47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010243"/>
              </p:ext>
            </p:extLst>
          </p:nvPr>
        </p:nvGraphicFramePr>
        <p:xfrm>
          <a:off x="934012" y="1708484"/>
          <a:ext cx="10323975" cy="472193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693403">
                  <a:extLst>
                    <a:ext uri="{9D8B030D-6E8A-4147-A177-3AD203B41FA5}">
                      <a16:colId xmlns:a16="http://schemas.microsoft.com/office/drawing/2014/main" val="2234761693"/>
                    </a:ext>
                  </a:extLst>
                </a:gridCol>
                <a:gridCol w="4662806">
                  <a:extLst>
                    <a:ext uri="{9D8B030D-6E8A-4147-A177-3AD203B41FA5}">
                      <a16:colId xmlns:a16="http://schemas.microsoft.com/office/drawing/2014/main" val="1511406259"/>
                    </a:ext>
                  </a:extLst>
                </a:gridCol>
                <a:gridCol w="1967766">
                  <a:extLst>
                    <a:ext uri="{9D8B030D-6E8A-4147-A177-3AD203B41FA5}">
                      <a16:colId xmlns:a16="http://schemas.microsoft.com/office/drawing/2014/main" val="1997584382"/>
                    </a:ext>
                  </a:extLst>
                </a:gridCol>
              </a:tblGrid>
              <a:tr h="1177738">
                <a:tc>
                  <a:txBody>
                    <a:bodyPr/>
                    <a:lstStyle/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Nombre de la cuenta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Actividad económica</a:t>
                      </a:r>
                    </a:p>
                    <a:p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Ciudad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748721"/>
                  </a:ext>
                </a:extLst>
              </a:tr>
              <a:tr h="117773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Adispetrol</a:t>
                      </a:r>
                      <a:r>
                        <a:rPr lang="es-CO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S.A.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Prestación del servicio de transporte público terrestre automotor en las modalidades de carga líquida, gases y carga seca a nivel nacional.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Mosquera, Cundinamarca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43404768"/>
                  </a:ext>
                </a:extLst>
              </a:tr>
              <a:tr h="117773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Enerpetrol</a:t>
                      </a:r>
                      <a:r>
                        <a:rPr lang="es-CO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S.A.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Transporte terrestre automotor de carga líquida no peligrosa, hidrocarburos y sus derivados.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95539630"/>
                  </a:ext>
                </a:extLst>
              </a:tr>
              <a:tr h="117773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Chemdrill</a:t>
                      </a:r>
                      <a:r>
                        <a:rPr lang="es-CO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S.A.S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0" i="0" u="none" strike="noStrike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Suministro, administración y aplicación de productos químicos para el tratamiento de crudo, agua y gas en el sector de producción de hidrocarburos y soporte técnico especializado.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22490644"/>
                  </a:ext>
                </a:extLst>
              </a:tr>
            </a:tbl>
          </a:graphicData>
        </a:graphic>
      </p:graphicFrame>
      <p:pic>
        <p:nvPicPr>
          <p:cNvPr id="6" name="Picture 4" descr="PNG y SVG de empresa con fondo transparente para descargar">
            <a:extLst>
              <a:ext uri="{FF2B5EF4-FFF2-40B4-BE49-F238E27FC236}">
                <a16:creationId xmlns:a16="http://schemas.microsoft.com/office/drawing/2014/main" id="{C00BA2A3-BE9D-4723-B5BC-8CFC9D738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13" y="1709421"/>
            <a:ext cx="620151" cy="62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0E5052D0-8145-431F-BA23-656934202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281" y="1683056"/>
            <a:ext cx="789818" cy="789818"/>
          </a:xfrm>
          <a:prstGeom prst="rect">
            <a:avLst/>
          </a:prstGeom>
        </p:spPr>
      </p:pic>
      <p:pic>
        <p:nvPicPr>
          <p:cNvPr id="9" name="Picture 8" descr="Peluquerías en Santa Fe con Salón Bernardo">
            <a:extLst>
              <a:ext uri="{FF2B5EF4-FFF2-40B4-BE49-F238E27FC236}">
                <a16:creationId xmlns:a16="http://schemas.microsoft.com/office/drawing/2014/main" id="{0C7D289A-40D5-4FA2-A61A-0EDEF9F33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937" y="1877733"/>
            <a:ext cx="505849" cy="4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 descr="Texto&#10;&#10;Descripción generada automáticamente con confianza media">
            <a:extLst>
              <a:ext uri="{FF2B5EF4-FFF2-40B4-BE49-F238E27FC236}">
                <a16:creationId xmlns:a16="http://schemas.microsoft.com/office/drawing/2014/main" id="{CC909902-6848-4ED8-BDDB-27CDD8C110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27"/>
          <a:stretch/>
        </p:blipFill>
        <p:spPr>
          <a:xfrm>
            <a:off x="1246809" y="480130"/>
            <a:ext cx="2088448" cy="922424"/>
          </a:xfrm>
          <a:prstGeom prst="rect">
            <a:avLst/>
          </a:prstGeom>
        </p:spPr>
      </p:pic>
      <p:pic>
        <p:nvPicPr>
          <p:cNvPr id="11" name="Imagen 10" descr="Icono&#10;&#10;Descripción generada automáticamente con confianza media">
            <a:extLst>
              <a:ext uri="{FF2B5EF4-FFF2-40B4-BE49-F238E27FC236}">
                <a16:creationId xmlns:a16="http://schemas.microsoft.com/office/drawing/2014/main" id="{5EA0A6BF-46F9-4C3F-AD02-ABC956CE8E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6"/>
          <a:stretch/>
        </p:blipFill>
        <p:spPr>
          <a:xfrm>
            <a:off x="0" y="0"/>
            <a:ext cx="1742176" cy="6858000"/>
          </a:xfrm>
          <a:prstGeom prst="rect">
            <a:avLst/>
          </a:prstGeom>
        </p:spPr>
      </p:pic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27BF9813-C6A8-F5E1-6634-D4B7A58F3A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377" y="-122910"/>
            <a:ext cx="2128504" cy="212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45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508EAD5-5F40-4DF2-9548-EA64EF7C47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880822"/>
              </p:ext>
            </p:extLst>
          </p:nvPr>
        </p:nvGraphicFramePr>
        <p:xfrm>
          <a:off x="934012" y="1708484"/>
          <a:ext cx="10323975" cy="472193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693403">
                  <a:extLst>
                    <a:ext uri="{9D8B030D-6E8A-4147-A177-3AD203B41FA5}">
                      <a16:colId xmlns:a16="http://schemas.microsoft.com/office/drawing/2014/main" val="2234761693"/>
                    </a:ext>
                  </a:extLst>
                </a:gridCol>
                <a:gridCol w="4662806">
                  <a:extLst>
                    <a:ext uri="{9D8B030D-6E8A-4147-A177-3AD203B41FA5}">
                      <a16:colId xmlns:a16="http://schemas.microsoft.com/office/drawing/2014/main" val="1511406259"/>
                    </a:ext>
                  </a:extLst>
                </a:gridCol>
                <a:gridCol w="1967766">
                  <a:extLst>
                    <a:ext uri="{9D8B030D-6E8A-4147-A177-3AD203B41FA5}">
                      <a16:colId xmlns:a16="http://schemas.microsoft.com/office/drawing/2014/main" val="1997584382"/>
                    </a:ext>
                  </a:extLst>
                </a:gridCol>
              </a:tblGrid>
              <a:tr h="1177738">
                <a:tc>
                  <a:txBody>
                    <a:bodyPr/>
                    <a:lstStyle/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Nombre de la cuenta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Actividad económica</a:t>
                      </a:r>
                    </a:p>
                    <a:p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Ciudad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748721"/>
                  </a:ext>
                </a:extLst>
              </a:tr>
              <a:tr h="1177738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Transportes Red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Transporte terrestre de carga líquida (aceite crudo de palma) y sólida (almendra de palma)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Villavicencio, Meta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9627737"/>
                  </a:ext>
                </a:extLst>
              </a:tr>
              <a:tr h="1177738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CIM Compañía de Ingeniería y Montajes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Servicios metalmecánicos en montajes, mantenimiento y reparación de equipos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Cali, Valle Del Cauca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59197786"/>
                  </a:ext>
                </a:extLst>
              </a:tr>
              <a:tr h="117773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Segintegral</a:t>
                      </a:r>
                      <a:r>
                        <a:rPr lang="es-CO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Prestación de servicios de aseo y cafetería, conserjería, rocería y mantenimiento de prados; asesoría técnica especializada en manejo de comunidades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7546242"/>
                  </a:ext>
                </a:extLst>
              </a:tr>
            </a:tbl>
          </a:graphicData>
        </a:graphic>
      </p:graphicFrame>
      <p:pic>
        <p:nvPicPr>
          <p:cNvPr id="6" name="Picture 4" descr="PNG y SVG de empresa con fondo transparente para descargar">
            <a:extLst>
              <a:ext uri="{FF2B5EF4-FFF2-40B4-BE49-F238E27FC236}">
                <a16:creationId xmlns:a16="http://schemas.microsoft.com/office/drawing/2014/main" id="{C00BA2A3-BE9D-4723-B5BC-8CFC9D738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13" y="1709421"/>
            <a:ext cx="620151" cy="62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0E5052D0-8145-431F-BA23-656934202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281" y="1683056"/>
            <a:ext cx="789818" cy="789818"/>
          </a:xfrm>
          <a:prstGeom prst="rect">
            <a:avLst/>
          </a:prstGeom>
        </p:spPr>
      </p:pic>
      <p:pic>
        <p:nvPicPr>
          <p:cNvPr id="9" name="Picture 8" descr="Peluquerías en Santa Fe con Salón Bernardo">
            <a:extLst>
              <a:ext uri="{FF2B5EF4-FFF2-40B4-BE49-F238E27FC236}">
                <a16:creationId xmlns:a16="http://schemas.microsoft.com/office/drawing/2014/main" id="{0C7D289A-40D5-4FA2-A61A-0EDEF9F33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937" y="1877733"/>
            <a:ext cx="505849" cy="4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 descr="Texto&#10;&#10;Descripción generada automáticamente con confianza media">
            <a:extLst>
              <a:ext uri="{FF2B5EF4-FFF2-40B4-BE49-F238E27FC236}">
                <a16:creationId xmlns:a16="http://schemas.microsoft.com/office/drawing/2014/main" id="{CC909902-6848-4ED8-BDDB-27CDD8C110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27"/>
          <a:stretch/>
        </p:blipFill>
        <p:spPr>
          <a:xfrm>
            <a:off x="1246809" y="480130"/>
            <a:ext cx="2088448" cy="922424"/>
          </a:xfrm>
          <a:prstGeom prst="rect">
            <a:avLst/>
          </a:prstGeom>
        </p:spPr>
      </p:pic>
      <p:pic>
        <p:nvPicPr>
          <p:cNvPr id="11" name="Imagen 10" descr="Icono&#10;&#10;Descripción generada automáticamente con confianza media">
            <a:extLst>
              <a:ext uri="{FF2B5EF4-FFF2-40B4-BE49-F238E27FC236}">
                <a16:creationId xmlns:a16="http://schemas.microsoft.com/office/drawing/2014/main" id="{5EA0A6BF-46F9-4C3F-AD02-ABC956CE8E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6"/>
          <a:stretch/>
        </p:blipFill>
        <p:spPr>
          <a:xfrm>
            <a:off x="0" y="0"/>
            <a:ext cx="1742176" cy="6858000"/>
          </a:xfrm>
          <a:prstGeom prst="rect">
            <a:avLst/>
          </a:prstGeom>
        </p:spPr>
      </p:pic>
      <p:pic>
        <p:nvPicPr>
          <p:cNvPr id="13" name="Imagen 12" descr="Diagrama&#10;&#10;Descripción generada automáticamente">
            <a:extLst>
              <a:ext uri="{FF2B5EF4-FFF2-40B4-BE49-F238E27FC236}">
                <a16:creationId xmlns:a16="http://schemas.microsoft.com/office/drawing/2014/main" id="{F226A421-4EE9-68DD-FF70-B0C3D98F0B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377" y="-122910"/>
            <a:ext cx="2128504" cy="212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85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508EAD5-5F40-4DF2-9548-EA64EF7C47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560465"/>
              </p:ext>
            </p:extLst>
          </p:nvPr>
        </p:nvGraphicFramePr>
        <p:xfrm>
          <a:off x="934012" y="1708485"/>
          <a:ext cx="10323975" cy="460788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693403">
                  <a:extLst>
                    <a:ext uri="{9D8B030D-6E8A-4147-A177-3AD203B41FA5}">
                      <a16:colId xmlns:a16="http://schemas.microsoft.com/office/drawing/2014/main" val="2234761693"/>
                    </a:ext>
                  </a:extLst>
                </a:gridCol>
                <a:gridCol w="4662806">
                  <a:extLst>
                    <a:ext uri="{9D8B030D-6E8A-4147-A177-3AD203B41FA5}">
                      <a16:colId xmlns:a16="http://schemas.microsoft.com/office/drawing/2014/main" val="1511406259"/>
                    </a:ext>
                  </a:extLst>
                </a:gridCol>
                <a:gridCol w="1967766">
                  <a:extLst>
                    <a:ext uri="{9D8B030D-6E8A-4147-A177-3AD203B41FA5}">
                      <a16:colId xmlns:a16="http://schemas.microsoft.com/office/drawing/2014/main" val="1997584382"/>
                    </a:ext>
                  </a:extLst>
                </a:gridCol>
              </a:tblGrid>
              <a:tr h="1060264">
                <a:tc>
                  <a:txBody>
                    <a:bodyPr/>
                    <a:lstStyle/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Nombre de la cuenta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Actividad económica</a:t>
                      </a:r>
                    </a:p>
                    <a:p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Ciudad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748721"/>
                  </a:ext>
                </a:extLst>
              </a:tr>
              <a:tr h="64276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Servicios de Ingeniería y Gestión del Medio Ambiente de Colombia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Actividades de reforestación en predios rurales a nivel nacional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Nunchía, Casanare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9627737"/>
                  </a:ext>
                </a:extLst>
              </a:tr>
              <a:tr h="56736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Grupo Ambiental y de Seguridad E2S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Servicios para la remediación de suelo y agua contaminada con hidrocarburos y sus derivados.</a:t>
                      </a:r>
                      <a:b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Atención de emergencias ambientales por derrames de mercancías peligrosas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9669103"/>
                  </a:ext>
                </a:extLst>
              </a:tr>
              <a:tr h="60282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Tecniviera</a:t>
                      </a:r>
                      <a:r>
                        <a:rPr lang="es-CO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Ltda.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Maquila de enderezado de varillas de hierro, figurado de varillas de hierro y fabricación de pernos de anclaje de hierro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Nobsa - Boyacá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4841277"/>
                  </a:ext>
                </a:extLst>
              </a:tr>
              <a:tr h="105046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Plexaport</a:t>
                      </a:r>
                      <a:r>
                        <a:rPr lang="es-CO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Importación, mezcla y venta (cargue, descargue y trasiego) de GLP para el sector hidrocarburos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Cartagena, Bolívar</a:t>
                      </a:r>
                      <a:b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0472704"/>
                  </a:ext>
                </a:extLst>
              </a:tr>
            </a:tbl>
          </a:graphicData>
        </a:graphic>
      </p:graphicFrame>
      <p:pic>
        <p:nvPicPr>
          <p:cNvPr id="6" name="Picture 4" descr="PNG y SVG de empresa con fondo transparente para descargar">
            <a:extLst>
              <a:ext uri="{FF2B5EF4-FFF2-40B4-BE49-F238E27FC236}">
                <a16:creationId xmlns:a16="http://schemas.microsoft.com/office/drawing/2014/main" id="{C00BA2A3-BE9D-4723-B5BC-8CFC9D738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13" y="1709421"/>
            <a:ext cx="620151" cy="62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0E5052D0-8145-431F-BA23-656934202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281" y="1683056"/>
            <a:ext cx="789818" cy="789818"/>
          </a:xfrm>
          <a:prstGeom prst="rect">
            <a:avLst/>
          </a:prstGeom>
        </p:spPr>
      </p:pic>
      <p:pic>
        <p:nvPicPr>
          <p:cNvPr id="9" name="Picture 8" descr="Peluquerías en Santa Fe con Salón Bernardo">
            <a:extLst>
              <a:ext uri="{FF2B5EF4-FFF2-40B4-BE49-F238E27FC236}">
                <a16:creationId xmlns:a16="http://schemas.microsoft.com/office/drawing/2014/main" id="{0C7D289A-40D5-4FA2-A61A-0EDEF9F33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937" y="1877733"/>
            <a:ext cx="505849" cy="4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 descr="Texto&#10;&#10;Descripción generada automáticamente con confianza media">
            <a:extLst>
              <a:ext uri="{FF2B5EF4-FFF2-40B4-BE49-F238E27FC236}">
                <a16:creationId xmlns:a16="http://schemas.microsoft.com/office/drawing/2014/main" id="{CC909902-6848-4ED8-BDDB-27CDD8C110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27"/>
          <a:stretch/>
        </p:blipFill>
        <p:spPr>
          <a:xfrm>
            <a:off x="1246809" y="480130"/>
            <a:ext cx="2088448" cy="922424"/>
          </a:xfrm>
          <a:prstGeom prst="rect">
            <a:avLst/>
          </a:prstGeom>
        </p:spPr>
      </p:pic>
      <p:pic>
        <p:nvPicPr>
          <p:cNvPr id="11" name="Imagen 10" descr="Icono&#10;&#10;Descripción generada automáticamente con confianza media">
            <a:extLst>
              <a:ext uri="{FF2B5EF4-FFF2-40B4-BE49-F238E27FC236}">
                <a16:creationId xmlns:a16="http://schemas.microsoft.com/office/drawing/2014/main" id="{5EA0A6BF-46F9-4C3F-AD02-ABC956CE8E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6"/>
          <a:stretch/>
        </p:blipFill>
        <p:spPr>
          <a:xfrm>
            <a:off x="0" y="0"/>
            <a:ext cx="1742176" cy="6858000"/>
          </a:xfrm>
          <a:prstGeom prst="rect">
            <a:avLst/>
          </a:prstGeom>
        </p:spPr>
      </p:pic>
      <p:pic>
        <p:nvPicPr>
          <p:cNvPr id="13" name="Imagen 12" descr="Diagrama&#10;&#10;Descripción generada automáticamente">
            <a:extLst>
              <a:ext uri="{FF2B5EF4-FFF2-40B4-BE49-F238E27FC236}">
                <a16:creationId xmlns:a16="http://schemas.microsoft.com/office/drawing/2014/main" id="{F226A421-4EE9-68DD-FF70-B0C3D98F0B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377" y="-122910"/>
            <a:ext cx="2128504" cy="212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054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508EAD5-5F40-4DF2-9548-EA64EF7C47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065166"/>
              </p:ext>
            </p:extLst>
          </p:nvPr>
        </p:nvGraphicFramePr>
        <p:xfrm>
          <a:off x="934012" y="1708485"/>
          <a:ext cx="10323975" cy="41019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693403">
                  <a:extLst>
                    <a:ext uri="{9D8B030D-6E8A-4147-A177-3AD203B41FA5}">
                      <a16:colId xmlns:a16="http://schemas.microsoft.com/office/drawing/2014/main" val="2234761693"/>
                    </a:ext>
                  </a:extLst>
                </a:gridCol>
                <a:gridCol w="4662806">
                  <a:extLst>
                    <a:ext uri="{9D8B030D-6E8A-4147-A177-3AD203B41FA5}">
                      <a16:colId xmlns:a16="http://schemas.microsoft.com/office/drawing/2014/main" val="1511406259"/>
                    </a:ext>
                  </a:extLst>
                </a:gridCol>
                <a:gridCol w="1967766">
                  <a:extLst>
                    <a:ext uri="{9D8B030D-6E8A-4147-A177-3AD203B41FA5}">
                      <a16:colId xmlns:a16="http://schemas.microsoft.com/office/drawing/2014/main" val="1997584382"/>
                    </a:ext>
                  </a:extLst>
                </a:gridCol>
              </a:tblGrid>
              <a:tr h="1060264">
                <a:tc>
                  <a:txBody>
                    <a:bodyPr/>
                    <a:lstStyle/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Nombre de la cuenta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Actividad económica</a:t>
                      </a:r>
                    </a:p>
                    <a:p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Ciudad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748721"/>
                  </a:ext>
                </a:extLst>
              </a:tr>
              <a:tr h="64276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Promotora de Turismo del Oriente Colombiano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Prestación de servicio de transporte terrestre automotor empresarial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Yopal, Casanare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9627737"/>
                  </a:ext>
                </a:extLst>
              </a:tr>
              <a:tr h="64276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Transportadora Nacional Mega Cargas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Transporte de carga seca por carretera a nivel nacional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Yopal, Casanare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01203438"/>
                  </a:ext>
                </a:extLst>
              </a:tr>
              <a:tr h="6427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Fire Control Group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Mantenimiento, prueba hidrostática y recarga de extintores de polvo químico seco, CO2 y tipo K.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Yopal, Casanare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97054638"/>
                  </a:ext>
                </a:extLst>
              </a:tr>
              <a:tr h="64276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Transportes Las Corocoras Logística a su Servicio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Servicios de transporte terrestre de carga seca y líquida (agua fresca para procesos y tratamientos industriales); servicios de elevación mecánica de cargas; servicios de alquiler de maquinaria y equipos.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Acacias, Meta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80886601"/>
                  </a:ext>
                </a:extLst>
              </a:tr>
            </a:tbl>
          </a:graphicData>
        </a:graphic>
      </p:graphicFrame>
      <p:pic>
        <p:nvPicPr>
          <p:cNvPr id="6" name="Picture 4" descr="PNG y SVG de empresa con fondo transparente para descargar">
            <a:extLst>
              <a:ext uri="{FF2B5EF4-FFF2-40B4-BE49-F238E27FC236}">
                <a16:creationId xmlns:a16="http://schemas.microsoft.com/office/drawing/2014/main" id="{C00BA2A3-BE9D-4723-B5BC-8CFC9D738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13" y="1709421"/>
            <a:ext cx="620151" cy="62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0E5052D0-8145-431F-BA23-656934202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281" y="1683056"/>
            <a:ext cx="789818" cy="789818"/>
          </a:xfrm>
          <a:prstGeom prst="rect">
            <a:avLst/>
          </a:prstGeom>
        </p:spPr>
      </p:pic>
      <p:pic>
        <p:nvPicPr>
          <p:cNvPr id="9" name="Picture 8" descr="Peluquerías en Santa Fe con Salón Bernardo">
            <a:extLst>
              <a:ext uri="{FF2B5EF4-FFF2-40B4-BE49-F238E27FC236}">
                <a16:creationId xmlns:a16="http://schemas.microsoft.com/office/drawing/2014/main" id="{0C7D289A-40D5-4FA2-A61A-0EDEF9F33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937" y="1877733"/>
            <a:ext cx="505849" cy="4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 descr="Texto&#10;&#10;Descripción generada automáticamente con confianza media">
            <a:extLst>
              <a:ext uri="{FF2B5EF4-FFF2-40B4-BE49-F238E27FC236}">
                <a16:creationId xmlns:a16="http://schemas.microsoft.com/office/drawing/2014/main" id="{CC909902-6848-4ED8-BDDB-27CDD8C110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27"/>
          <a:stretch/>
        </p:blipFill>
        <p:spPr>
          <a:xfrm>
            <a:off x="1246809" y="480130"/>
            <a:ext cx="2088448" cy="922424"/>
          </a:xfrm>
          <a:prstGeom prst="rect">
            <a:avLst/>
          </a:prstGeom>
        </p:spPr>
      </p:pic>
      <p:pic>
        <p:nvPicPr>
          <p:cNvPr id="11" name="Imagen 10" descr="Icono&#10;&#10;Descripción generada automáticamente con confianza media">
            <a:extLst>
              <a:ext uri="{FF2B5EF4-FFF2-40B4-BE49-F238E27FC236}">
                <a16:creationId xmlns:a16="http://schemas.microsoft.com/office/drawing/2014/main" id="{5EA0A6BF-46F9-4C3F-AD02-ABC956CE8E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6"/>
          <a:stretch/>
        </p:blipFill>
        <p:spPr>
          <a:xfrm>
            <a:off x="0" y="0"/>
            <a:ext cx="1742176" cy="6858000"/>
          </a:xfrm>
          <a:prstGeom prst="rect">
            <a:avLst/>
          </a:prstGeom>
        </p:spPr>
      </p:pic>
      <p:pic>
        <p:nvPicPr>
          <p:cNvPr id="13" name="Imagen 12" descr="Diagrama&#10;&#10;Descripción generada automáticamente">
            <a:extLst>
              <a:ext uri="{FF2B5EF4-FFF2-40B4-BE49-F238E27FC236}">
                <a16:creationId xmlns:a16="http://schemas.microsoft.com/office/drawing/2014/main" id="{F226A421-4EE9-68DD-FF70-B0C3D98F0B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377" y="-122910"/>
            <a:ext cx="2128504" cy="212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36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cono&#10;&#10;Descripción generada automáticamente con confianza media">
            <a:extLst>
              <a:ext uri="{FF2B5EF4-FFF2-40B4-BE49-F238E27FC236}">
                <a16:creationId xmlns:a16="http://schemas.microsoft.com/office/drawing/2014/main" id="{30C22DE6-C2CA-4F77-A1C3-03F7D41EEF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6"/>
          <a:stretch/>
        </p:blipFill>
        <p:spPr>
          <a:xfrm>
            <a:off x="0" y="0"/>
            <a:ext cx="1742176" cy="6858000"/>
          </a:xfrm>
          <a:prstGeom prst="rect">
            <a:avLst/>
          </a:prstGeom>
        </p:spPr>
      </p:pic>
      <p:pic>
        <p:nvPicPr>
          <p:cNvPr id="1026" name="Picture 2" descr="Imágenes de Silueta Trabajador | Vectores, fotos de stock y PSD gratuitos">
            <a:extLst>
              <a:ext uri="{FF2B5EF4-FFF2-40B4-BE49-F238E27FC236}">
                <a16:creationId xmlns:a16="http://schemas.microsoft.com/office/drawing/2014/main" id="{8BFAEE04-74C2-477D-A45E-77F89801A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061" y="545937"/>
            <a:ext cx="463826" cy="46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ctor Transparente PNG Y SVG De Sombrero De Graduación Y Diploma Plano.">
            <a:extLst>
              <a:ext uri="{FF2B5EF4-FFF2-40B4-BE49-F238E27FC236}">
                <a16:creationId xmlns:a16="http://schemas.microsoft.com/office/drawing/2014/main" id="{EE3B0B9F-E1FA-48DD-BBBE-F9FF38B92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072" y="545937"/>
            <a:ext cx="583096" cy="58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eluquerías en Santa Fe con Salón Bernardo">
            <a:extLst>
              <a:ext uri="{FF2B5EF4-FFF2-40B4-BE49-F238E27FC236}">
                <a16:creationId xmlns:a16="http://schemas.microsoft.com/office/drawing/2014/main" id="{6B2DB9CC-66E2-4DA0-BC9D-AD0782F22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616" y="605572"/>
            <a:ext cx="505849" cy="4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 descr="Texto&#10;&#10;Descripción generada automáticamente con confianza media">
            <a:extLst>
              <a:ext uri="{FF2B5EF4-FFF2-40B4-BE49-F238E27FC236}">
                <a16:creationId xmlns:a16="http://schemas.microsoft.com/office/drawing/2014/main" id="{09C330EA-322D-49C0-AEE9-F88087E2BE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27"/>
          <a:stretch/>
        </p:blipFill>
        <p:spPr>
          <a:xfrm>
            <a:off x="10969711" y="6396788"/>
            <a:ext cx="1044224" cy="461212"/>
          </a:xfrm>
          <a:prstGeom prst="rect">
            <a:avLst/>
          </a:prstGeom>
        </p:spPr>
      </p:pic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0812F540-819A-447E-BFFE-A28E5368E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569651"/>
              </p:ext>
            </p:extLst>
          </p:nvPr>
        </p:nvGraphicFramePr>
        <p:xfrm>
          <a:off x="844062" y="424180"/>
          <a:ext cx="10253636" cy="523676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623064">
                  <a:extLst>
                    <a:ext uri="{9D8B030D-6E8A-4147-A177-3AD203B41FA5}">
                      <a16:colId xmlns:a16="http://schemas.microsoft.com/office/drawing/2014/main" val="2234761693"/>
                    </a:ext>
                  </a:extLst>
                </a:gridCol>
                <a:gridCol w="3315286">
                  <a:extLst>
                    <a:ext uri="{9D8B030D-6E8A-4147-A177-3AD203B41FA5}">
                      <a16:colId xmlns:a16="http://schemas.microsoft.com/office/drawing/2014/main" val="1511406259"/>
                    </a:ext>
                  </a:extLst>
                </a:gridCol>
                <a:gridCol w="3315286">
                  <a:extLst>
                    <a:ext uri="{9D8B030D-6E8A-4147-A177-3AD203B41FA5}">
                      <a16:colId xmlns:a16="http://schemas.microsoft.com/office/drawing/2014/main" val="1997584382"/>
                    </a:ext>
                  </a:extLst>
                </a:gridCol>
              </a:tblGrid>
              <a:tr h="506006">
                <a:tc>
                  <a:txBody>
                    <a:bodyPr/>
                    <a:lstStyle/>
                    <a:p>
                      <a:pPr algn="ctr"/>
                      <a:endParaRPr lang="es-MX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endParaRPr lang="es-MX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s-MX" dirty="0">
                          <a:solidFill>
                            <a:srgbClr val="00B050"/>
                          </a:solidFill>
                        </a:rPr>
                        <a:t>Nombre</a:t>
                      </a:r>
                      <a:endParaRPr lang="es-CO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00B05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00B05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00B050"/>
                          </a:solidFill>
                        </a:rPr>
                        <a:t>Profesión</a:t>
                      </a:r>
                    </a:p>
                    <a:p>
                      <a:pPr algn="ctr"/>
                      <a:endParaRPr lang="es-CO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00B05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00B05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00B050"/>
                          </a:solidFill>
                        </a:rPr>
                        <a:t>Ciudad</a:t>
                      </a:r>
                      <a:endParaRPr lang="es-CO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748721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Orlando Peña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Administrador de empresas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Buga, Valle del Cauca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6386178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Rafael Uriel Amado Merchán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Médico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8938960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Erika Julieth Cárdenas Chaparro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Ingeniera ambiental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Sogamoso, Boyacá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01772030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Carolina Gaitán Fonseca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Administradora de empresas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7878621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Laura Daniela Espinosa Pacheco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Ingeniera ambiental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376505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Gloria Lucía Báez Paz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Administradora de empresas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Pasto, Nariño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02262504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Mayra Alejandra Vega Aguiar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Ingeniera ambiental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Neiva, Huila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92346052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Linda </a:t>
                      </a:r>
                      <a:r>
                        <a:rPr lang="es-CO" sz="16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Katterin</a:t>
                      </a:r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Páez Garnica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Profesional en SST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Acacías, Meta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31144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23772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508EAD5-5F40-4DF2-9548-EA64EF7C47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889030"/>
              </p:ext>
            </p:extLst>
          </p:nvPr>
        </p:nvGraphicFramePr>
        <p:xfrm>
          <a:off x="934012" y="1708484"/>
          <a:ext cx="10323975" cy="2366458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693403">
                  <a:extLst>
                    <a:ext uri="{9D8B030D-6E8A-4147-A177-3AD203B41FA5}">
                      <a16:colId xmlns:a16="http://schemas.microsoft.com/office/drawing/2014/main" val="2234761693"/>
                    </a:ext>
                  </a:extLst>
                </a:gridCol>
                <a:gridCol w="4662806">
                  <a:extLst>
                    <a:ext uri="{9D8B030D-6E8A-4147-A177-3AD203B41FA5}">
                      <a16:colId xmlns:a16="http://schemas.microsoft.com/office/drawing/2014/main" val="1511406259"/>
                    </a:ext>
                  </a:extLst>
                </a:gridCol>
                <a:gridCol w="1967766">
                  <a:extLst>
                    <a:ext uri="{9D8B030D-6E8A-4147-A177-3AD203B41FA5}">
                      <a16:colId xmlns:a16="http://schemas.microsoft.com/office/drawing/2014/main" val="1997584382"/>
                    </a:ext>
                  </a:extLst>
                </a:gridCol>
              </a:tblGrid>
              <a:tr h="1177738">
                <a:tc>
                  <a:txBody>
                    <a:bodyPr/>
                    <a:lstStyle/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Nombre de la cuenta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Actividad económica</a:t>
                      </a:r>
                    </a:p>
                    <a:p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Ciudad</a:t>
                      </a:r>
                      <a:endParaRPr lang="es-CO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748721"/>
                  </a:ext>
                </a:extLst>
              </a:tr>
              <a:tr h="117773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Transportes Las Corocoras Logística a su Servicio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Servicios de transporte terrestre de carga seca y líquida (agua fresca para procesos y tratamientos industriales); servicios de elevación mecánica </a:t>
                      </a:r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 cargas y </a:t>
                      </a:r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servicios de alquiler de maquinaria y equipos.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Acacias, Meta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88182165"/>
                  </a:ext>
                </a:extLst>
              </a:tr>
            </a:tbl>
          </a:graphicData>
        </a:graphic>
      </p:graphicFrame>
      <p:pic>
        <p:nvPicPr>
          <p:cNvPr id="6" name="Picture 4" descr="PNG y SVG de empresa con fondo transparente para descargar">
            <a:extLst>
              <a:ext uri="{FF2B5EF4-FFF2-40B4-BE49-F238E27FC236}">
                <a16:creationId xmlns:a16="http://schemas.microsoft.com/office/drawing/2014/main" id="{C00BA2A3-BE9D-4723-B5BC-8CFC9D738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13" y="1709421"/>
            <a:ext cx="620151" cy="62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0E5052D0-8145-431F-BA23-656934202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281" y="1683056"/>
            <a:ext cx="789818" cy="789818"/>
          </a:xfrm>
          <a:prstGeom prst="rect">
            <a:avLst/>
          </a:prstGeom>
        </p:spPr>
      </p:pic>
      <p:pic>
        <p:nvPicPr>
          <p:cNvPr id="9" name="Picture 8" descr="Peluquerías en Santa Fe con Salón Bernardo">
            <a:extLst>
              <a:ext uri="{FF2B5EF4-FFF2-40B4-BE49-F238E27FC236}">
                <a16:creationId xmlns:a16="http://schemas.microsoft.com/office/drawing/2014/main" id="{0C7D289A-40D5-4FA2-A61A-0EDEF9F33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937" y="1877733"/>
            <a:ext cx="505849" cy="4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 descr="Texto&#10;&#10;Descripción generada automáticamente con confianza media">
            <a:extLst>
              <a:ext uri="{FF2B5EF4-FFF2-40B4-BE49-F238E27FC236}">
                <a16:creationId xmlns:a16="http://schemas.microsoft.com/office/drawing/2014/main" id="{CC909902-6848-4ED8-BDDB-27CDD8C110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27"/>
          <a:stretch/>
        </p:blipFill>
        <p:spPr>
          <a:xfrm>
            <a:off x="1246809" y="480130"/>
            <a:ext cx="2088448" cy="922424"/>
          </a:xfrm>
          <a:prstGeom prst="rect">
            <a:avLst/>
          </a:prstGeom>
        </p:spPr>
      </p:pic>
      <p:pic>
        <p:nvPicPr>
          <p:cNvPr id="11" name="Imagen 10" descr="Icono&#10;&#10;Descripción generada automáticamente con confianza media">
            <a:extLst>
              <a:ext uri="{FF2B5EF4-FFF2-40B4-BE49-F238E27FC236}">
                <a16:creationId xmlns:a16="http://schemas.microsoft.com/office/drawing/2014/main" id="{5EA0A6BF-46F9-4C3F-AD02-ABC956CE8E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6"/>
          <a:stretch/>
        </p:blipFill>
        <p:spPr>
          <a:xfrm>
            <a:off x="0" y="0"/>
            <a:ext cx="1742176" cy="6858000"/>
          </a:xfrm>
          <a:prstGeom prst="rect">
            <a:avLst/>
          </a:prstGeom>
        </p:spPr>
      </p:pic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2FC040CE-F783-2F0E-62BE-0F75E9F0C4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755" y="-101532"/>
            <a:ext cx="2085748" cy="208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171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740C14B-FB59-4ABC-B22C-D1EB9413E7B6}"/>
              </a:ext>
            </a:extLst>
          </p:cNvPr>
          <p:cNvSpPr txBox="1"/>
          <p:nvPr/>
        </p:nvSpPr>
        <p:spPr>
          <a:xfrm>
            <a:off x="1009804" y="1513826"/>
            <a:ext cx="10410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Reconocimientos especiales</a:t>
            </a:r>
            <a:endParaRPr lang="es-CO" sz="2400" dirty="0">
              <a:solidFill>
                <a:schemeClr val="accent6"/>
              </a:solidFill>
            </a:endParaRPr>
          </a:p>
        </p:txBody>
      </p:sp>
      <p:pic>
        <p:nvPicPr>
          <p:cNvPr id="7" name="Imagen 6" descr="Texto&#10;&#10;Descripción generada automáticamente con confianza media">
            <a:extLst>
              <a:ext uri="{FF2B5EF4-FFF2-40B4-BE49-F238E27FC236}">
                <a16:creationId xmlns:a16="http://schemas.microsoft.com/office/drawing/2014/main" id="{ED455780-2760-42A3-A550-9D033047CF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27"/>
          <a:stretch/>
        </p:blipFill>
        <p:spPr>
          <a:xfrm>
            <a:off x="451679" y="256589"/>
            <a:ext cx="2088448" cy="922424"/>
          </a:xfrm>
          <a:prstGeom prst="rect">
            <a:avLst/>
          </a:prstGeom>
        </p:spPr>
      </p:pic>
      <p:pic>
        <p:nvPicPr>
          <p:cNvPr id="5" name="Imagen 4" descr="Imagen que contiene comida, sostener, tabla, pastel&#10;&#10;Descripción generada automáticamente">
            <a:extLst>
              <a:ext uri="{FF2B5EF4-FFF2-40B4-BE49-F238E27FC236}">
                <a16:creationId xmlns:a16="http://schemas.microsoft.com/office/drawing/2014/main" id="{624D5075-3990-4808-8B8C-A74D5CDE8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812"/>
            <a:ext cx="12192000" cy="401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82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persona, hombre, pelota, sostener&#10;&#10;Descripción generada automáticamente">
            <a:extLst>
              <a:ext uri="{FF2B5EF4-FFF2-40B4-BE49-F238E27FC236}">
                <a16:creationId xmlns:a16="http://schemas.microsoft.com/office/drawing/2014/main" id="{48B51668-D3CA-494F-9473-3AAE4521B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3E00070-9A5D-465F-9ABD-9ADD11A18D2F}"/>
              </a:ext>
            </a:extLst>
          </p:cNvPr>
          <p:cNvSpPr txBox="1"/>
          <p:nvPr/>
        </p:nvSpPr>
        <p:spPr>
          <a:xfrm>
            <a:off x="5963478" y="846098"/>
            <a:ext cx="5474372" cy="6011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Consejo Colombiano de Seguridad (CCS) destaca y agradece la confianza que han depositado las empresas que durante </a:t>
            </a:r>
            <a:r>
              <a:rPr lang="es-CO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enero y febrero de 2022 </a:t>
            </a:r>
            <a:r>
              <a:rPr lang="es-CO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cumplieron </a:t>
            </a:r>
            <a:r>
              <a:rPr lang="es-CO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cinco años o más </a:t>
            </a:r>
            <a:r>
              <a:rPr lang="es-CO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afiliación a esta entidad.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O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 esta la ocasión ideal para reiterar el profundo compromiso del CCS por trabajar conjuntamente para garantizar un ambiente laboral sano, seguro y saludable.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5572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AC7ED843-AF5C-4D0D-8FA7-9AB3224DE4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1"/>
          <a:stretch/>
        </p:blipFill>
        <p:spPr>
          <a:xfrm>
            <a:off x="4546551" y="0"/>
            <a:ext cx="2739628" cy="2342063"/>
          </a:xfrm>
          <a:prstGeom prst="rect">
            <a:avLst/>
          </a:prstGeom>
        </p:spPr>
      </p:pic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0812F540-819A-447E-BFFE-A28E5368E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642075"/>
              </p:ext>
            </p:extLst>
          </p:nvPr>
        </p:nvGraphicFramePr>
        <p:xfrm>
          <a:off x="672415" y="1971140"/>
          <a:ext cx="10847170" cy="456073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880576">
                  <a:extLst>
                    <a:ext uri="{9D8B030D-6E8A-4147-A177-3AD203B41FA5}">
                      <a16:colId xmlns:a16="http://schemas.microsoft.com/office/drawing/2014/main" val="2234761693"/>
                    </a:ext>
                  </a:extLst>
                </a:gridCol>
                <a:gridCol w="4899106">
                  <a:extLst>
                    <a:ext uri="{9D8B030D-6E8A-4147-A177-3AD203B41FA5}">
                      <a16:colId xmlns:a16="http://schemas.microsoft.com/office/drawing/2014/main" val="1511406259"/>
                    </a:ext>
                  </a:extLst>
                </a:gridCol>
                <a:gridCol w="2067488">
                  <a:extLst>
                    <a:ext uri="{9D8B030D-6E8A-4147-A177-3AD203B41FA5}">
                      <a16:colId xmlns:a16="http://schemas.microsoft.com/office/drawing/2014/main" val="1997584382"/>
                    </a:ext>
                  </a:extLst>
                </a:gridCol>
              </a:tblGrid>
              <a:tr h="970434">
                <a:tc>
                  <a:txBody>
                    <a:bodyPr/>
                    <a:lstStyle/>
                    <a:p>
                      <a:pPr algn="ctr"/>
                      <a:endParaRPr lang="es-MX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s-MX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MX" sz="1600" dirty="0">
                          <a:solidFill>
                            <a:srgbClr val="FF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Nombre de la cuenta</a:t>
                      </a:r>
                      <a:endParaRPr lang="es-CO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>
                          <a:solidFill>
                            <a:srgbClr val="FF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Sector</a:t>
                      </a:r>
                    </a:p>
                    <a:p>
                      <a:endParaRPr lang="es-CO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>
                          <a:solidFill>
                            <a:srgbClr val="FF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Ciudad</a:t>
                      </a:r>
                      <a:endParaRPr lang="es-CO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748721"/>
                  </a:ext>
                </a:extLst>
              </a:tr>
              <a:tr h="69878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Metálicas La 48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Fabricación de productos elaborados de metal, excepto maquinaria y equipos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Medellín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24782296"/>
                  </a:ext>
                </a:extLst>
              </a:tr>
              <a:tr h="69878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Sociedad Minera de Santander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Extracción de otras minas y canteras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Bucaramanga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56409282"/>
                  </a:ext>
                </a:extLst>
              </a:tr>
              <a:tr h="69878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Repsol Servicios Colombia S.A.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Extracción de petróleo crudo y gas natural.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652737"/>
                  </a:ext>
                </a:extLst>
              </a:tr>
              <a:tr h="69878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Energeza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Global </a:t>
                      </a:r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Engineering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S.A.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Actividades de arquitectura e ingeniería, ensayos y análisis técnicos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Barranquilla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44756003"/>
                  </a:ext>
                </a:extLst>
              </a:tr>
              <a:tr h="69878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Technology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Wells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Actividades de alquiler y arrendamiento.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2690002"/>
                  </a:ext>
                </a:extLst>
              </a:tr>
            </a:tbl>
          </a:graphicData>
        </a:graphic>
      </p:graphicFrame>
      <p:pic>
        <p:nvPicPr>
          <p:cNvPr id="1032" name="Picture 8" descr="Peluquerías en Santa Fe con Salón Bernardo">
            <a:extLst>
              <a:ext uri="{FF2B5EF4-FFF2-40B4-BE49-F238E27FC236}">
                <a16:creationId xmlns:a16="http://schemas.microsoft.com/office/drawing/2014/main" id="{6B2DB9CC-66E2-4DA0-BC9D-AD0782F22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273" y="2075707"/>
            <a:ext cx="505849" cy="4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NG y SVG de empresa con fondo transparente para descargar">
            <a:extLst>
              <a:ext uri="{FF2B5EF4-FFF2-40B4-BE49-F238E27FC236}">
                <a16:creationId xmlns:a16="http://schemas.microsoft.com/office/drawing/2014/main" id="{86BDB9A3-F2EA-48FF-9362-852A2E1D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015" y="1965864"/>
            <a:ext cx="620151" cy="62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FFC18FD3-F0F3-443A-B77B-87DE058DD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333" y="1881030"/>
            <a:ext cx="789818" cy="789818"/>
          </a:xfrm>
          <a:prstGeom prst="rect">
            <a:avLst/>
          </a:prstGeom>
        </p:spPr>
      </p:pic>
      <p:pic>
        <p:nvPicPr>
          <p:cNvPr id="9" name="Imagen 8" descr="Icono&#10;&#10;Descripción generada automáticamente con confianza media">
            <a:extLst>
              <a:ext uri="{FF2B5EF4-FFF2-40B4-BE49-F238E27FC236}">
                <a16:creationId xmlns:a16="http://schemas.microsoft.com/office/drawing/2014/main" id="{34651587-D4CF-4379-B74C-B7641B7B4C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6"/>
          <a:stretch/>
        </p:blipFill>
        <p:spPr>
          <a:xfrm>
            <a:off x="0" y="0"/>
            <a:ext cx="1742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50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Forma, Flecha&#10;&#10;Descripción generada automáticamente">
            <a:extLst>
              <a:ext uri="{FF2B5EF4-FFF2-40B4-BE49-F238E27FC236}">
                <a16:creationId xmlns:a16="http://schemas.microsoft.com/office/drawing/2014/main" id="{0842C6FA-C2C6-4931-92CF-9332DEC24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16" y="58162"/>
            <a:ext cx="2667277" cy="2667277"/>
          </a:xfrm>
          <a:prstGeom prst="rect">
            <a:avLst/>
          </a:prstGeom>
        </p:spPr>
      </p:pic>
      <p:pic>
        <p:nvPicPr>
          <p:cNvPr id="1032" name="Picture 8" descr="Peluquerías en Santa Fe con Salón Bernardo">
            <a:extLst>
              <a:ext uri="{FF2B5EF4-FFF2-40B4-BE49-F238E27FC236}">
                <a16:creationId xmlns:a16="http://schemas.microsoft.com/office/drawing/2014/main" id="{6B2DB9CC-66E2-4DA0-BC9D-AD0782F22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794" y="3091641"/>
            <a:ext cx="505849" cy="4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NG y SVG de empresa con fondo transparente para descargar">
            <a:extLst>
              <a:ext uri="{FF2B5EF4-FFF2-40B4-BE49-F238E27FC236}">
                <a16:creationId xmlns:a16="http://schemas.microsoft.com/office/drawing/2014/main" id="{86BDB9A3-F2EA-48FF-9362-852A2E1D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810" y="2925296"/>
            <a:ext cx="620151" cy="62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FFC18FD3-F0F3-443A-B77B-87DE058DD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3845" y="2925296"/>
            <a:ext cx="789818" cy="789818"/>
          </a:xfrm>
          <a:prstGeom prst="rect">
            <a:avLst/>
          </a:prstGeom>
        </p:spPr>
      </p:pic>
      <p:pic>
        <p:nvPicPr>
          <p:cNvPr id="7" name="Imagen 6" descr="Icono&#10;&#10;Descripción generada automáticamente con confianza media">
            <a:extLst>
              <a:ext uri="{FF2B5EF4-FFF2-40B4-BE49-F238E27FC236}">
                <a16:creationId xmlns:a16="http://schemas.microsoft.com/office/drawing/2014/main" id="{966AE5DB-33FE-46E2-9073-9006C1542B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6"/>
          <a:stretch/>
        </p:blipFill>
        <p:spPr>
          <a:xfrm>
            <a:off x="0" y="0"/>
            <a:ext cx="1742176" cy="6858000"/>
          </a:xfrm>
          <a:prstGeom prst="rect">
            <a:avLst/>
          </a:prstGeom>
        </p:spPr>
      </p:pic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0812F540-819A-447E-BFFE-A28E5368E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962075"/>
              </p:ext>
            </p:extLst>
          </p:nvPr>
        </p:nvGraphicFramePr>
        <p:xfrm>
          <a:off x="791684" y="2984715"/>
          <a:ext cx="10847170" cy="280225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880576">
                  <a:extLst>
                    <a:ext uri="{9D8B030D-6E8A-4147-A177-3AD203B41FA5}">
                      <a16:colId xmlns:a16="http://schemas.microsoft.com/office/drawing/2014/main" val="2234761693"/>
                    </a:ext>
                  </a:extLst>
                </a:gridCol>
                <a:gridCol w="4899106">
                  <a:extLst>
                    <a:ext uri="{9D8B030D-6E8A-4147-A177-3AD203B41FA5}">
                      <a16:colId xmlns:a16="http://schemas.microsoft.com/office/drawing/2014/main" val="1511406259"/>
                    </a:ext>
                  </a:extLst>
                </a:gridCol>
                <a:gridCol w="2067488">
                  <a:extLst>
                    <a:ext uri="{9D8B030D-6E8A-4147-A177-3AD203B41FA5}">
                      <a16:colId xmlns:a16="http://schemas.microsoft.com/office/drawing/2014/main" val="1997584382"/>
                    </a:ext>
                  </a:extLst>
                </a:gridCol>
              </a:tblGrid>
              <a:tr h="970434">
                <a:tc>
                  <a:txBody>
                    <a:bodyPr/>
                    <a:lstStyle/>
                    <a:p>
                      <a:pPr algn="ctr"/>
                      <a:endParaRPr lang="es-MX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s-MX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MX" sz="1600" dirty="0">
                          <a:solidFill>
                            <a:srgbClr val="FF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Nombre de la cuenta</a:t>
                      </a:r>
                      <a:endParaRPr lang="es-CO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>
                          <a:solidFill>
                            <a:srgbClr val="FF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Sector</a:t>
                      </a:r>
                    </a:p>
                    <a:p>
                      <a:endParaRPr lang="es-CO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>
                          <a:solidFill>
                            <a:srgbClr val="FF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Ciudad</a:t>
                      </a:r>
                      <a:endParaRPr lang="es-CO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748721"/>
                  </a:ext>
                </a:extLst>
              </a:tr>
              <a:tr h="39579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Fumigaciones Young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Actividades de servicios a edificios y paisajismo (jardines y zonas verdes)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14413594"/>
                  </a:ext>
                </a:extLst>
              </a:tr>
              <a:tr h="39579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Laboratorio Microbiológico Barranquilla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Actividades de arquitectura e ingeniería, ensayos y análisis técnicos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Barranquilla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9905624"/>
                  </a:ext>
                </a:extLst>
              </a:tr>
              <a:tr h="39579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Cooperativa Nacional de Droguistas Detallistas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Comercio al por mayor y en comisión o por contrata, excepto el comercio de vehículos automotores y motocicletas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Cota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942752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92919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, Logotipo, Flecha&#10;&#10;Descripción generada automáticamente">
            <a:extLst>
              <a:ext uri="{FF2B5EF4-FFF2-40B4-BE49-F238E27FC236}">
                <a16:creationId xmlns:a16="http://schemas.microsoft.com/office/drawing/2014/main" id="{DD63AF0D-57DB-4844-8718-9433A9635B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"/>
          <a:stretch/>
        </p:blipFill>
        <p:spPr>
          <a:xfrm>
            <a:off x="4757530" y="0"/>
            <a:ext cx="2703041" cy="2527664"/>
          </a:xfrm>
          <a:prstGeom prst="rect">
            <a:avLst/>
          </a:prstGeom>
        </p:spPr>
      </p:pic>
      <p:pic>
        <p:nvPicPr>
          <p:cNvPr id="1032" name="Picture 8" descr="Peluquerías en Santa Fe con Salón Bernardo">
            <a:extLst>
              <a:ext uri="{FF2B5EF4-FFF2-40B4-BE49-F238E27FC236}">
                <a16:creationId xmlns:a16="http://schemas.microsoft.com/office/drawing/2014/main" id="{6B2DB9CC-66E2-4DA0-BC9D-AD0782F22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525" y="2442285"/>
            <a:ext cx="505849" cy="4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NG y SVG de empresa con fondo transparente para descargar">
            <a:extLst>
              <a:ext uri="{FF2B5EF4-FFF2-40B4-BE49-F238E27FC236}">
                <a16:creationId xmlns:a16="http://schemas.microsoft.com/office/drawing/2014/main" id="{86BDB9A3-F2EA-48FF-9362-852A2E1D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541" y="2275940"/>
            <a:ext cx="620151" cy="62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FFC18FD3-F0F3-443A-B77B-87DE058DD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4576" y="2275940"/>
            <a:ext cx="789818" cy="789818"/>
          </a:xfrm>
          <a:prstGeom prst="rect">
            <a:avLst/>
          </a:prstGeom>
        </p:spPr>
      </p:pic>
      <p:pic>
        <p:nvPicPr>
          <p:cNvPr id="7" name="Imagen 6" descr="Icono&#10;&#10;Descripción generada automáticamente con confianza media">
            <a:extLst>
              <a:ext uri="{FF2B5EF4-FFF2-40B4-BE49-F238E27FC236}">
                <a16:creationId xmlns:a16="http://schemas.microsoft.com/office/drawing/2014/main" id="{7957EE11-DD0C-4339-9565-BFA29EA45D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6"/>
          <a:stretch/>
        </p:blipFill>
        <p:spPr>
          <a:xfrm>
            <a:off x="0" y="0"/>
            <a:ext cx="1742176" cy="6858000"/>
          </a:xfrm>
          <a:prstGeom prst="rect">
            <a:avLst/>
          </a:prstGeom>
        </p:spPr>
      </p:pic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0812F540-819A-447E-BFFE-A28E5368E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420464"/>
              </p:ext>
            </p:extLst>
          </p:nvPr>
        </p:nvGraphicFramePr>
        <p:xfrm>
          <a:off x="672415" y="2335359"/>
          <a:ext cx="10847170" cy="2037234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880576">
                  <a:extLst>
                    <a:ext uri="{9D8B030D-6E8A-4147-A177-3AD203B41FA5}">
                      <a16:colId xmlns:a16="http://schemas.microsoft.com/office/drawing/2014/main" val="2234761693"/>
                    </a:ext>
                  </a:extLst>
                </a:gridCol>
                <a:gridCol w="4899106">
                  <a:extLst>
                    <a:ext uri="{9D8B030D-6E8A-4147-A177-3AD203B41FA5}">
                      <a16:colId xmlns:a16="http://schemas.microsoft.com/office/drawing/2014/main" val="1511406259"/>
                    </a:ext>
                  </a:extLst>
                </a:gridCol>
                <a:gridCol w="2067488">
                  <a:extLst>
                    <a:ext uri="{9D8B030D-6E8A-4147-A177-3AD203B41FA5}">
                      <a16:colId xmlns:a16="http://schemas.microsoft.com/office/drawing/2014/main" val="1997584382"/>
                    </a:ext>
                  </a:extLst>
                </a:gridCol>
              </a:tblGrid>
              <a:tr h="970434">
                <a:tc>
                  <a:txBody>
                    <a:bodyPr/>
                    <a:lstStyle/>
                    <a:p>
                      <a:pPr algn="ctr"/>
                      <a:endParaRPr lang="es-MX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s-MX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MX" sz="1600" dirty="0">
                          <a:solidFill>
                            <a:srgbClr val="FF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Nombre de la cuenta</a:t>
                      </a:r>
                      <a:endParaRPr lang="es-CO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>
                          <a:solidFill>
                            <a:srgbClr val="FF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Sector</a:t>
                      </a:r>
                    </a:p>
                    <a:p>
                      <a:endParaRPr lang="es-CO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>
                          <a:solidFill>
                            <a:srgbClr val="FF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Ciudad</a:t>
                      </a:r>
                      <a:endParaRPr lang="es-CO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748721"/>
                  </a:ext>
                </a:extLst>
              </a:tr>
              <a:tr h="9704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Hitachi Energy Colombia Ltda.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Fabricación de aparatos y equipo eléctrico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320068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62591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Peluquerías en Santa Fe con Salón Bernardo">
            <a:extLst>
              <a:ext uri="{FF2B5EF4-FFF2-40B4-BE49-F238E27FC236}">
                <a16:creationId xmlns:a16="http://schemas.microsoft.com/office/drawing/2014/main" id="{6B2DB9CC-66E2-4DA0-BC9D-AD0782F22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525" y="2442285"/>
            <a:ext cx="505849" cy="4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NG y SVG de empresa con fondo transparente para descargar">
            <a:extLst>
              <a:ext uri="{FF2B5EF4-FFF2-40B4-BE49-F238E27FC236}">
                <a16:creationId xmlns:a16="http://schemas.microsoft.com/office/drawing/2014/main" id="{86BDB9A3-F2EA-48FF-9362-852A2E1D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541" y="2275940"/>
            <a:ext cx="620151" cy="62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FFC18FD3-F0F3-443A-B77B-87DE058DD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576" y="2275940"/>
            <a:ext cx="789818" cy="789818"/>
          </a:xfrm>
          <a:prstGeom prst="rect">
            <a:avLst/>
          </a:prstGeom>
        </p:spPr>
      </p:pic>
      <p:pic>
        <p:nvPicPr>
          <p:cNvPr id="7" name="Imagen 6" descr="Icono&#10;&#10;Descripción generada automáticamente con confianza media">
            <a:extLst>
              <a:ext uri="{FF2B5EF4-FFF2-40B4-BE49-F238E27FC236}">
                <a16:creationId xmlns:a16="http://schemas.microsoft.com/office/drawing/2014/main" id="{7957EE11-DD0C-4339-9565-BFA29EA45D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6"/>
          <a:stretch/>
        </p:blipFill>
        <p:spPr>
          <a:xfrm>
            <a:off x="0" y="0"/>
            <a:ext cx="1742176" cy="6858000"/>
          </a:xfrm>
          <a:prstGeom prst="rect">
            <a:avLst/>
          </a:prstGeom>
        </p:spPr>
      </p:pic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0812F540-819A-447E-BFFE-A28E5368E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103937"/>
              </p:ext>
            </p:extLst>
          </p:nvPr>
        </p:nvGraphicFramePr>
        <p:xfrm>
          <a:off x="672415" y="2335359"/>
          <a:ext cx="10847170" cy="3007668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880576">
                  <a:extLst>
                    <a:ext uri="{9D8B030D-6E8A-4147-A177-3AD203B41FA5}">
                      <a16:colId xmlns:a16="http://schemas.microsoft.com/office/drawing/2014/main" val="2234761693"/>
                    </a:ext>
                  </a:extLst>
                </a:gridCol>
                <a:gridCol w="4899106">
                  <a:extLst>
                    <a:ext uri="{9D8B030D-6E8A-4147-A177-3AD203B41FA5}">
                      <a16:colId xmlns:a16="http://schemas.microsoft.com/office/drawing/2014/main" val="1511406259"/>
                    </a:ext>
                  </a:extLst>
                </a:gridCol>
                <a:gridCol w="2067488">
                  <a:extLst>
                    <a:ext uri="{9D8B030D-6E8A-4147-A177-3AD203B41FA5}">
                      <a16:colId xmlns:a16="http://schemas.microsoft.com/office/drawing/2014/main" val="1997584382"/>
                    </a:ext>
                  </a:extLst>
                </a:gridCol>
              </a:tblGrid>
              <a:tr h="970434">
                <a:tc>
                  <a:txBody>
                    <a:bodyPr/>
                    <a:lstStyle/>
                    <a:p>
                      <a:pPr algn="ctr"/>
                      <a:endParaRPr lang="es-MX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s-MX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MX" sz="1600" dirty="0">
                          <a:solidFill>
                            <a:srgbClr val="FF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Nombre de la cuenta</a:t>
                      </a:r>
                      <a:endParaRPr lang="es-CO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>
                          <a:solidFill>
                            <a:srgbClr val="FF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Sector</a:t>
                      </a:r>
                    </a:p>
                    <a:p>
                      <a:endParaRPr lang="es-CO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>
                          <a:solidFill>
                            <a:srgbClr val="FF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Ciudad</a:t>
                      </a:r>
                      <a:endParaRPr lang="es-CO" sz="16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748721"/>
                  </a:ext>
                </a:extLst>
              </a:tr>
              <a:tr h="9704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Seguros de Vida Alfa S.A. - ARL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Seguros (incluso el reaseguro), seguros sociales y fondos de pensiones excepto la seguridad social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43188123"/>
                  </a:ext>
                </a:extLst>
              </a:tr>
              <a:tr h="9704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Toxement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S.A.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Fabricación de sustancias y productos químicos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Tocancipá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14149426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0A79365D-B040-5716-07A6-CD62085BE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39834"/>
            <a:ext cx="2286000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208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 con confianza media">
            <a:extLst>
              <a:ext uri="{FF2B5EF4-FFF2-40B4-BE49-F238E27FC236}">
                <a16:creationId xmlns:a16="http://schemas.microsoft.com/office/drawing/2014/main" id="{590D8B4A-D1AC-498F-AF46-762A030657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5"/>
          <a:stretch/>
        </p:blipFill>
        <p:spPr>
          <a:xfrm>
            <a:off x="3482167" y="1664954"/>
            <a:ext cx="5042135" cy="2107096"/>
          </a:xfrm>
          <a:prstGeom prst="rect">
            <a:avLst/>
          </a:prstGeom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4BC2BC2F-0702-4B81-BFEB-41B271A7CEC4}"/>
              </a:ext>
            </a:extLst>
          </p:cNvPr>
          <p:cNvCxnSpPr>
            <a:cxnSpLocks/>
          </p:cNvCxnSpPr>
          <p:nvPr/>
        </p:nvCxnSpPr>
        <p:spPr>
          <a:xfrm>
            <a:off x="1113183" y="4910236"/>
            <a:ext cx="38696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D96DE594-CD54-4226-BAD4-0B005F1EF979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7252384" y="4910236"/>
            <a:ext cx="370716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8AF67221-EE8D-4035-9F2A-9154CAE46627}"/>
              </a:ext>
            </a:extLst>
          </p:cNvPr>
          <p:cNvSpPr txBox="1"/>
          <p:nvPr/>
        </p:nvSpPr>
        <p:spPr>
          <a:xfrm>
            <a:off x="5116991" y="4740959"/>
            <a:ext cx="2135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WWW.CCS.ORG.CO</a:t>
            </a:r>
            <a:endParaRPr lang="es-CO" sz="1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321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cono&#10;&#10;Descripción generada automáticamente con confianza media">
            <a:extLst>
              <a:ext uri="{FF2B5EF4-FFF2-40B4-BE49-F238E27FC236}">
                <a16:creationId xmlns:a16="http://schemas.microsoft.com/office/drawing/2014/main" id="{30C22DE6-C2CA-4F77-A1C3-03F7D41EEF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6"/>
          <a:stretch/>
        </p:blipFill>
        <p:spPr>
          <a:xfrm>
            <a:off x="0" y="0"/>
            <a:ext cx="1742176" cy="6858000"/>
          </a:xfrm>
          <a:prstGeom prst="rect">
            <a:avLst/>
          </a:prstGeom>
        </p:spPr>
      </p:pic>
      <p:pic>
        <p:nvPicPr>
          <p:cNvPr id="1026" name="Picture 2" descr="Imágenes de Silueta Trabajador | Vectores, fotos de stock y PSD gratuitos">
            <a:extLst>
              <a:ext uri="{FF2B5EF4-FFF2-40B4-BE49-F238E27FC236}">
                <a16:creationId xmlns:a16="http://schemas.microsoft.com/office/drawing/2014/main" id="{8BFAEE04-74C2-477D-A45E-77F89801A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061" y="545937"/>
            <a:ext cx="463826" cy="46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ctor Transparente PNG Y SVG De Sombrero De Graduación Y Diploma Plano.">
            <a:extLst>
              <a:ext uri="{FF2B5EF4-FFF2-40B4-BE49-F238E27FC236}">
                <a16:creationId xmlns:a16="http://schemas.microsoft.com/office/drawing/2014/main" id="{EE3B0B9F-E1FA-48DD-BBBE-F9FF38B92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072" y="545937"/>
            <a:ext cx="583096" cy="58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eluquerías en Santa Fe con Salón Bernardo">
            <a:extLst>
              <a:ext uri="{FF2B5EF4-FFF2-40B4-BE49-F238E27FC236}">
                <a16:creationId xmlns:a16="http://schemas.microsoft.com/office/drawing/2014/main" id="{6B2DB9CC-66E2-4DA0-BC9D-AD0782F22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616" y="605572"/>
            <a:ext cx="505849" cy="4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 descr="Texto&#10;&#10;Descripción generada automáticamente con confianza media">
            <a:extLst>
              <a:ext uri="{FF2B5EF4-FFF2-40B4-BE49-F238E27FC236}">
                <a16:creationId xmlns:a16="http://schemas.microsoft.com/office/drawing/2014/main" id="{09C330EA-322D-49C0-AEE9-F88087E2BE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27"/>
          <a:stretch/>
        </p:blipFill>
        <p:spPr>
          <a:xfrm>
            <a:off x="10969711" y="6396788"/>
            <a:ext cx="1044224" cy="461212"/>
          </a:xfrm>
          <a:prstGeom prst="rect">
            <a:avLst/>
          </a:prstGeom>
        </p:spPr>
      </p:pic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0812F540-819A-447E-BFFE-A28E5368E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307109"/>
              </p:ext>
            </p:extLst>
          </p:nvPr>
        </p:nvGraphicFramePr>
        <p:xfrm>
          <a:off x="844062" y="424180"/>
          <a:ext cx="10253636" cy="574277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623064">
                  <a:extLst>
                    <a:ext uri="{9D8B030D-6E8A-4147-A177-3AD203B41FA5}">
                      <a16:colId xmlns:a16="http://schemas.microsoft.com/office/drawing/2014/main" val="2234761693"/>
                    </a:ext>
                  </a:extLst>
                </a:gridCol>
                <a:gridCol w="3315286">
                  <a:extLst>
                    <a:ext uri="{9D8B030D-6E8A-4147-A177-3AD203B41FA5}">
                      <a16:colId xmlns:a16="http://schemas.microsoft.com/office/drawing/2014/main" val="1511406259"/>
                    </a:ext>
                  </a:extLst>
                </a:gridCol>
                <a:gridCol w="3315286">
                  <a:extLst>
                    <a:ext uri="{9D8B030D-6E8A-4147-A177-3AD203B41FA5}">
                      <a16:colId xmlns:a16="http://schemas.microsoft.com/office/drawing/2014/main" val="1997584382"/>
                    </a:ext>
                  </a:extLst>
                </a:gridCol>
              </a:tblGrid>
              <a:tr h="506006">
                <a:tc>
                  <a:txBody>
                    <a:bodyPr/>
                    <a:lstStyle/>
                    <a:p>
                      <a:pPr algn="ctr"/>
                      <a:endParaRPr lang="es-MX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endParaRPr lang="es-MX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s-MX" dirty="0">
                          <a:solidFill>
                            <a:srgbClr val="00B050"/>
                          </a:solidFill>
                        </a:rPr>
                        <a:t>Nombre</a:t>
                      </a:r>
                      <a:endParaRPr lang="es-CO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00B05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00B05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00B050"/>
                          </a:solidFill>
                        </a:rPr>
                        <a:t>Profesión</a:t>
                      </a:r>
                    </a:p>
                    <a:p>
                      <a:pPr algn="ctr"/>
                      <a:endParaRPr lang="es-CO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00B05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00B05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00B050"/>
                          </a:solidFill>
                        </a:rPr>
                        <a:t>Ciudad</a:t>
                      </a:r>
                      <a:endParaRPr lang="es-CO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748721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Deissy</a:t>
                      </a:r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Liliana Barrera Bello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Ingeniera de sistemas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Sogamoso, Boyacá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3334749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Wbeymar</a:t>
                      </a:r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CO" sz="16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Stiven</a:t>
                      </a:r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Cañaveral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Profesional en gestión de seguridad y salud laboral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Medellín, Antioquia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85004515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Yeny</a:t>
                      </a:r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Maritza Bedoya Sierra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Profesional en seguridad y salud en el trabajo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Sabaneta, Antioquia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16137082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Alejandra Aguirre Aldana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Diseñadora industrial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Manizales, Caldas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70186909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Diana Carolina Diaz Rodríguez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Profesional en salud ocupacional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Soacha, Cundinamarca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7211690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Moira Yaneth Gutiérrez Salamanca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Ingeniera industrial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Sogamoso, Boyacá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06635154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Claudia Nayibe Casallas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Ingeniera ambiental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02049854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María Elisa Chacón Sierra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Ingeniera industrial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21097197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Paola Xiomara Torres Ramírez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Administradora en salud ocupacional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730851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8842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cono&#10;&#10;Descripción generada automáticamente con confianza media">
            <a:extLst>
              <a:ext uri="{FF2B5EF4-FFF2-40B4-BE49-F238E27FC236}">
                <a16:creationId xmlns:a16="http://schemas.microsoft.com/office/drawing/2014/main" id="{30C22DE6-C2CA-4F77-A1C3-03F7D41EEF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6"/>
          <a:stretch/>
        </p:blipFill>
        <p:spPr>
          <a:xfrm>
            <a:off x="0" y="0"/>
            <a:ext cx="1742176" cy="6858000"/>
          </a:xfrm>
          <a:prstGeom prst="rect">
            <a:avLst/>
          </a:prstGeom>
        </p:spPr>
      </p:pic>
      <p:pic>
        <p:nvPicPr>
          <p:cNvPr id="1026" name="Picture 2" descr="Imágenes de Silueta Trabajador | Vectores, fotos de stock y PSD gratuitos">
            <a:extLst>
              <a:ext uri="{FF2B5EF4-FFF2-40B4-BE49-F238E27FC236}">
                <a16:creationId xmlns:a16="http://schemas.microsoft.com/office/drawing/2014/main" id="{8BFAEE04-74C2-477D-A45E-77F89801A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061" y="545937"/>
            <a:ext cx="463826" cy="46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ctor Transparente PNG Y SVG De Sombrero De Graduación Y Diploma Plano.">
            <a:extLst>
              <a:ext uri="{FF2B5EF4-FFF2-40B4-BE49-F238E27FC236}">
                <a16:creationId xmlns:a16="http://schemas.microsoft.com/office/drawing/2014/main" id="{EE3B0B9F-E1FA-48DD-BBBE-F9FF38B92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072" y="545937"/>
            <a:ext cx="583096" cy="58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eluquerías en Santa Fe con Salón Bernardo">
            <a:extLst>
              <a:ext uri="{FF2B5EF4-FFF2-40B4-BE49-F238E27FC236}">
                <a16:creationId xmlns:a16="http://schemas.microsoft.com/office/drawing/2014/main" id="{6B2DB9CC-66E2-4DA0-BC9D-AD0782F22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616" y="605572"/>
            <a:ext cx="505849" cy="4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 descr="Texto&#10;&#10;Descripción generada automáticamente con confianza media">
            <a:extLst>
              <a:ext uri="{FF2B5EF4-FFF2-40B4-BE49-F238E27FC236}">
                <a16:creationId xmlns:a16="http://schemas.microsoft.com/office/drawing/2014/main" id="{09C330EA-322D-49C0-AEE9-F88087E2BE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27"/>
          <a:stretch/>
        </p:blipFill>
        <p:spPr>
          <a:xfrm>
            <a:off x="10969711" y="6396788"/>
            <a:ext cx="1044224" cy="461212"/>
          </a:xfrm>
          <a:prstGeom prst="rect">
            <a:avLst/>
          </a:prstGeom>
        </p:spPr>
      </p:pic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0812F540-819A-447E-BFFE-A28E5368E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319329"/>
              </p:ext>
            </p:extLst>
          </p:nvPr>
        </p:nvGraphicFramePr>
        <p:xfrm>
          <a:off x="844062" y="424180"/>
          <a:ext cx="10253636" cy="574277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623064">
                  <a:extLst>
                    <a:ext uri="{9D8B030D-6E8A-4147-A177-3AD203B41FA5}">
                      <a16:colId xmlns:a16="http://schemas.microsoft.com/office/drawing/2014/main" val="2234761693"/>
                    </a:ext>
                  </a:extLst>
                </a:gridCol>
                <a:gridCol w="3315286">
                  <a:extLst>
                    <a:ext uri="{9D8B030D-6E8A-4147-A177-3AD203B41FA5}">
                      <a16:colId xmlns:a16="http://schemas.microsoft.com/office/drawing/2014/main" val="1511406259"/>
                    </a:ext>
                  </a:extLst>
                </a:gridCol>
                <a:gridCol w="3315286">
                  <a:extLst>
                    <a:ext uri="{9D8B030D-6E8A-4147-A177-3AD203B41FA5}">
                      <a16:colId xmlns:a16="http://schemas.microsoft.com/office/drawing/2014/main" val="1997584382"/>
                    </a:ext>
                  </a:extLst>
                </a:gridCol>
              </a:tblGrid>
              <a:tr h="506006">
                <a:tc>
                  <a:txBody>
                    <a:bodyPr/>
                    <a:lstStyle/>
                    <a:p>
                      <a:pPr algn="ctr"/>
                      <a:endParaRPr lang="es-MX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endParaRPr lang="es-MX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s-MX" dirty="0">
                          <a:solidFill>
                            <a:srgbClr val="00B050"/>
                          </a:solidFill>
                        </a:rPr>
                        <a:t>Nombre</a:t>
                      </a:r>
                      <a:endParaRPr lang="es-CO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00B05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00B05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00B050"/>
                          </a:solidFill>
                        </a:rPr>
                        <a:t>Profesión</a:t>
                      </a:r>
                    </a:p>
                    <a:p>
                      <a:pPr algn="ctr"/>
                      <a:endParaRPr lang="es-CO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00B05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00B05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00B050"/>
                          </a:solidFill>
                        </a:rPr>
                        <a:t>Ciudad</a:t>
                      </a:r>
                      <a:endParaRPr lang="es-CO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748721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Mariana Ocampo </a:t>
                      </a:r>
                      <a:r>
                        <a:rPr lang="es-CO" sz="16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Betancurt</a:t>
                      </a:r>
                      <a:endParaRPr lang="es-CO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Administradora de empresas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Pereira, Risaralda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6967886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Martha Lucia </a:t>
                      </a:r>
                      <a:r>
                        <a:rPr lang="es-CO" sz="16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Piracoca</a:t>
                      </a:r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Ríos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Ingeniera en Seguridad y Salud en el Trabajo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Zipaquirá, Cundinamarca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18436357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Yelena</a:t>
                      </a:r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Rojas Rubio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Ingeniera industrial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518143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Jairo Andrés Ortiz Herrera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Administrador en salud ocupacional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Medellín, Antioquia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72533548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Dufay Álvarez Trochez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Profesional en </a:t>
                      </a:r>
                      <a:r>
                        <a:rPr lang="es-MX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Seguridad y Salud en el Trabajo</a:t>
                      </a:r>
                      <a:endParaRPr lang="es-CO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Cali, Valle Del Cauca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04027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Andrés Hernando Rozo Gómez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Ingeniero industrial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2829625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Carmen Elisa Castillo Hernández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Ingeniera forestal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Ibagué, Tolima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4804598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Jenniffer</a:t>
                      </a:r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Carolina Villegas Gómez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Ingeniera ambiental y sanitaria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Florencia, Caquetá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02241428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Roberto Niño Martínez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Técnico en Seguridad Vial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3711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3639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cono&#10;&#10;Descripción generada automáticamente con confianza media">
            <a:extLst>
              <a:ext uri="{FF2B5EF4-FFF2-40B4-BE49-F238E27FC236}">
                <a16:creationId xmlns:a16="http://schemas.microsoft.com/office/drawing/2014/main" id="{30C22DE6-C2CA-4F77-A1C3-03F7D41EEF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6"/>
          <a:stretch/>
        </p:blipFill>
        <p:spPr>
          <a:xfrm>
            <a:off x="0" y="0"/>
            <a:ext cx="1742176" cy="6858000"/>
          </a:xfrm>
          <a:prstGeom prst="rect">
            <a:avLst/>
          </a:prstGeom>
        </p:spPr>
      </p:pic>
      <p:pic>
        <p:nvPicPr>
          <p:cNvPr id="1026" name="Picture 2" descr="Imágenes de Silueta Trabajador | Vectores, fotos de stock y PSD gratuitos">
            <a:extLst>
              <a:ext uri="{FF2B5EF4-FFF2-40B4-BE49-F238E27FC236}">
                <a16:creationId xmlns:a16="http://schemas.microsoft.com/office/drawing/2014/main" id="{8BFAEE04-74C2-477D-A45E-77F89801A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061" y="545937"/>
            <a:ext cx="463826" cy="46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ctor Transparente PNG Y SVG De Sombrero De Graduación Y Diploma Plano.">
            <a:extLst>
              <a:ext uri="{FF2B5EF4-FFF2-40B4-BE49-F238E27FC236}">
                <a16:creationId xmlns:a16="http://schemas.microsoft.com/office/drawing/2014/main" id="{EE3B0B9F-E1FA-48DD-BBBE-F9FF38B92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072" y="545937"/>
            <a:ext cx="583096" cy="58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eluquerías en Santa Fe con Salón Bernardo">
            <a:extLst>
              <a:ext uri="{FF2B5EF4-FFF2-40B4-BE49-F238E27FC236}">
                <a16:creationId xmlns:a16="http://schemas.microsoft.com/office/drawing/2014/main" id="{6B2DB9CC-66E2-4DA0-BC9D-AD0782F22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616" y="605572"/>
            <a:ext cx="505849" cy="4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 descr="Texto&#10;&#10;Descripción generada automáticamente con confianza media">
            <a:extLst>
              <a:ext uri="{FF2B5EF4-FFF2-40B4-BE49-F238E27FC236}">
                <a16:creationId xmlns:a16="http://schemas.microsoft.com/office/drawing/2014/main" id="{09C330EA-322D-49C0-AEE9-F88087E2BE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27"/>
          <a:stretch/>
        </p:blipFill>
        <p:spPr>
          <a:xfrm>
            <a:off x="10969711" y="6396788"/>
            <a:ext cx="1044224" cy="461212"/>
          </a:xfrm>
          <a:prstGeom prst="rect">
            <a:avLst/>
          </a:prstGeom>
        </p:spPr>
      </p:pic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0812F540-819A-447E-BFFE-A28E5368E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103976"/>
              </p:ext>
            </p:extLst>
          </p:nvPr>
        </p:nvGraphicFramePr>
        <p:xfrm>
          <a:off x="844062" y="424180"/>
          <a:ext cx="10253636" cy="574277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623064">
                  <a:extLst>
                    <a:ext uri="{9D8B030D-6E8A-4147-A177-3AD203B41FA5}">
                      <a16:colId xmlns:a16="http://schemas.microsoft.com/office/drawing/2014/main" val="2234761693"/>
                    </a:ext>
                  </a:extLst>
                </a:gridCol>
                <a:gridCol w="3315286">
                  <a:extLst>
                    <a:ext uri="{9D8B030D-6E8A-4147-A177-3AD203B41FA5}">
                      <a16:colId xmlns:a16="http://schemas.microsoft.com/office/drawing/2014/main" val="1511406259"/>
                    </a:ext>
                  </a:extLst>
                </a:gridCol>
                <a:gridCol w="3315286">
                  <a:extLst>
                    <a:ext uri="{9D8B030D-6E8A-4147-A177-3AD203B41FA5}">
                      <a16:colId xmlns:a16="http://schemas.microsoft.com/office/drawing/2014/main" val="1997584382"/>
                    </a:ext>
                  </a:extLst>
                </a:gridCol>
              </a:tblGrid>
              <a:tr h="506006">
                <a:tc>
                  <a:txBody>
                    <a:bodyPr/>
                    <a:lstStyle/>
                    <a:p>
                      <a:pPr algn="ctr"/>
                      <a:endParaRPr lang="es-MX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endParaRPr lang="es-MX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s-MX" dirty="0">
                          <a:solidFill>
                            <a:srgbClr val="00B050"/>
                          </a:solidFill>
                        </a:rPr>
                        <a:t>Nombre</a:t>
                      </a:r>
                      <a:endParaRPr lang="es-CO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00B05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00B05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00B050"/>
                          </a:solidFill>
                        </a:rPr>
                        <a:t>Profesión</a:t>
                      </a:r>
                    </a:p>
                    <a:p>
                      <a:pPr algn="ctr"/>
                      <a:endParaRPr lang="es-CO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00B05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rgbClr val="00B05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rgbClr val="00B050"/>
                          </a:solidFill>
                        </a:rPr>
                        <a:t>Ciudad</a:t>
                      </a:r>
                      <a:endParaRPr lang="es-CO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748721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Ramiro de Jesús Otero Paternina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Ingeniero industrial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Pamplona, Norte De Santander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6967886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Hernán Castillo Santamaria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Administrador en Seguridad y Salud en el Trabajo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Bucaramanga, Santander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35177421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Sindy</a:t>
                      </a:r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Yulieth Gutiérrez Garzón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Administradora en Salud Ocupacional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Aipe, Huila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08511688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Lina María Betancur Gómez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Trabajadora social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Apartadó, Antioquia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6982157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Carlos Fernando Acuña Narváez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Profesional en Salud Ocupacional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Turbaco, Bolívar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87139579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María Fernanda Bautista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Ingeniera ambiental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Tocancipá, Cundinamarca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0944566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Harold Mauricio Suárez Oliveros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Administrador SST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Ibagué, Tolima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3232844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Marcela Ballesteros Upegui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Profesional en Administración en Salud Ocupacional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Copacabana, Antioquia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08487991"/>
                  </a:ext>
                </a:extLst>
              </a:tr>
              <a:tr h="5060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Gloria Cristina Avendaño Coronado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Ingeniera en Seguridad Industrial e Higiene Ocupacional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84325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0871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digital de una ciudad&#10;&#10;Descripción generada automáticamente">
            <a:extLst>
              <a:ext uri="{FF2B5EF4-FFF2-40B4-BE49-F238E27FC236}">
                <a16:creationId xmlns:a16="http://schemas.microsoft.com/office/drawing/2014/main" id="{5F06A6CC-1990-424D-A9EF-367035B151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93" b="4616"/>
          <a:stretch/>
        </p:blipFill>
        <p:spPr>
          <a:xfrm>
            <a:off x="0" y="3137094"/>
            <a:ext cx="12337366" cy="410802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740C14B-FB59-4ABC-B22C-D1EB9413E7B6}"/>
              </a:ext>
            </a:extLst>
          </p:cNvPr>
          <p:cNvSpPr txBox="1"/>
          <p:nvPr/>
        </p:nvSpPr>
        <p:spPr>
          <a:xfrm>
            <a:off x="963637" y="1539445"/>
            <a:ext cx="10410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rgbClr val="4472C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Nuevas empresas afiliadas</a:t>
            </a:r>
            <a:endParaRPr lang="es-CO" sz="2400" dirty="0"/>
          </a:p>
        </p:txBody>
      </p:sp>
      <p:pic>
        <p:nvPicPr>
          <p:cNvPr id="7" name="Imagen 6" descr="Texto&#10;&#10;Descripción generada automáticamente con confianza media">
            <a:extLst>
              <a:ext uri="{FF2B5EF4-FFF2-40B4-BE49-F238E27FC236}">
                <a16:creationId xmlns:a16="http://schemas.microsoft.com/office/drawing/2014/main" id="{ED455780-2760-42A3-A550-9D033047CF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27"/>
          <a:stretch/>
        </p:blipFill>
        <p:spPr>
          <a:xfrm>
            <a:off x="443737" y="272878"/>
            <a:ext cx="2088448" cy="92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9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Peluquerías en Santa Fe con Salón Bernardo">
            <a:extLst>
              <a:ext uri="{FF2B5EF4-FFF2-40B4-BE49-F238E27FC236}">
                <a16:creationId xmlns:a16="http://schemas.microsoft.com/office/drawing/2014/main" id="{6B2DB9CC-66E2-4DA0-BC9D-AD0782F22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937" y="1202483"/>
            <a:ext cx="505849" cy="4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NG y SVG de empresa con fondo transparente para descargar">
            <a:extLst>
              <a:ext uri="{FF2B5EF4-FFF2-40B4-BE49-F238E27FC236}">
                <a16:creationId xmlns:a16="http://schemas.microsoft.com/office/drawing/2014/main" id="{86BDB9A3-F2EA-48FF-9362-852A2E1D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13" y="1034171"/>
            <a:ext cx="620151" cy="62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FFC18FD3-F0F3-443A-B77B-87DE058DD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281" y="1007806"/>
            <a:ext cx="789818" cy="789818"/>
          </a:xfrm>
          <a:prstGeom prst="rect">
            <a:avLst/>
          </a:prstGeom>
        </p:spPr>
      </p:pic>
      <p:pic>
        <p:nvPicPr>
          <p:cNvPr id="17" name="Imagen 16" descr="Texto&#10;&#10;Descripción generada automáticamente con confianza media">
            <a:extLst>
              <a:ext uri="{FF2B5EF4-FFF2-40B4-BE49-F238E27FC236}">
                <a16:creationId xmlns:a16="http://schemas.microsoft.com/office/drawing/2014/main" id="{494222D0-8A06-4CF4-9375-D2B1A31FD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27"/>
          <a:stretch/>
        </p:blipFill>
        <p:spPr>
          <a:xfrm>
            <a:off x="10969711" y="6396788"/>
            <a:ext cx="1044224" cy="461212"/>
          </a:xfrm>
          <a:prstGeom prst="rect">
            <a:avLst/>
          </a:prstGeom>
        </p:spPr>
      </p:pic>
      <p:pic>
        <p:nvPicPr>
          <p:cNvPr id="8" name="Imagen 7" descr="Icono&#10;&#10;Descripción generada automáticamente con confianza media">
            <a:extLst>
              <a:ext uri="{FF2B5EF4-FFF2-40B4-BE49-F238E27FC236}">
                <a16:creationId xmlns:a16="http://schemas.microsoft.com/office/drawing/2014/main" id="{22E4FE38-0CEA-403D-A605-674F2B555B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6"/>
          <a:stretch/>
        </p:blipFill>
        <p:spPr>
          <a:xfrm>
            <a:off x="0" y="0"/>
            <a:ext cx="1742176" cy="6858000"/>
          </a:xfrm>
          <a:prstGeom prst="rect">
            <a:avLst/>
          </a:prstGeom>
        </p:spPr>
      </p:pic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0812F540-819A-447E-BFFE-A28E5368E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732196"/>
              </p:ext>
            </p:extLst>
          </p:nvPr>
        </p:nvGraphicFramePr>
        <p:xfrm>
          <a:off x="934012" y="1022252"/>
          <a:ext cx="10323975" cy="566325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693403">
                  <a:extLst>
                    <a:ext uri="{9D8B030D-6E8A-4147-A177-3AD203B41FA5}">
                      <a16:colId xmlns:a16="http://schemas.microsoft.com/office/drawing/2014/main" val="2234761693"/>
                    </a:ext>
                  </a:extLst>
                </a:gridCol>
                <a:gridCol w="4662806">
                  <a:extLst>
                    <a:ext uri="{9D8B030D-6E8A-4147-A177-3AD203B41FA5}">
                      <a16:colId xmlns:a16="http://schemas.microsoft.com/office/drawing/2014/main" val="1511406259"/>
                    </a:ext>
                  </a:extLst>
                </a:gridCol>
                <a:gridCol w="1967766">
                  <a:extLst>
                    <a:ext uri="{9D8B030D-6E8A-4147-A177-3AD203B41FA5}">
                      <a16:colId xmlns:a16="http://schemas.microsoft.com/office/drawing/2014/main" val="1997584382"/>
                    </a:ext>
                  </a:extLst>
                </a:gridCol>
              </a:tblGrid>
              <a:tr h="1154292">
                <a:tc>
                  <a:txBody>
                    <a:bodyPr/>
                    <a:lstStyle/>
                    <a:p>
                      <a:pPr algn="ctr"/>
                      <a:endParaRPr lang="es-MX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es-MX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s-MX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Empresa</a:t>
                      </a:r>
                      <a:endParaRPr lang="es-CO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Actividad</a:t>
                      </a: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 </a:t>
                      </a:r>
                      <a:r>
                        <a:rPr lang="es-MX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económica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Ciudad</a:t>
                      </a:r>
                      <a:endParaRPr lang="es-CO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748721"/>
                  </a:ext>
                </a:extLst>
              </a:tr>
              <a:tr h="59848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Simoniz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S.A.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Fabricación de sustancias y productos químicos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1820874"/>
                  </a:ext>
                </a:extLst>
              </a:tr>
              <a:tr h="598489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CI. Frontier Next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Extracción de carbón de piedra y lignito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Barranquilla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38405443"/>
                  </a:ext>
                </a:extLst>
              </a:tr>
              <a:tr h="5984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Master Builders Solutions Colombia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Comercio al por mayor y en comisión o por contrata, excepto el comercio de vehículos automotores y motocicletas.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21576771"/>
                  </a:ext>
                </a:extLst>
              </a:tr>
              <a:tr h="59848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Brisincol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Comercio al por mayor y en </a:t>
                      </a:r>
                      <a:r>
                        <a:rPr lang="es-MX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comsión</a:t>
                      </a:r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 por contrata, excepto el comercio de vehículos automotores y motocicletas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7485010"/>
                  </a:ext>
                </a:extLst>
              </a:tr>
              <a:tr h="59848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Inversiones El Dorado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Agricultura, ganadería, caza y actividades de servicios conexas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Duitama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7402766"/>
                  </a:ext>
                </a:extLst>
              </a:tr>
              <a:tr h="59848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Enlace de Transportes y Servicios Ltda.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Transporte terrestre, transporte por tuberías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Tame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73303265"/>
                  </a:ext>
                </a:extLst>
              </a:tr>
              <a:tr h="5984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Pony Express Team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Almacenamiento y actividades complementarias al transporte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82302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2937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Peluquerías en Santa Fe con Salón Bernardo">
            <a:extLst>
              <a:ext uri="{FF2B5EF4-FFF2-40B4-BE49-F238E27FC236}">
                <a16:creationId xmlns:a16="http://schemas.microsoft.com/office/drawing/2014/main" id="{6B2DB9CC-66E2-4DA0-BC9D-AD0782F22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937" y="1202483"/>
            <a:ext cx="505849" cy="4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NG y SVG de empresa con fondo transparente para descargar">
            <a:extLst>
              <a:ext uri="{FF2B5EF4-FFF2-40B4-BE49-F238E27FC236}">
                <a16:creationId xmlns:a16="http://schemas.microsoft.com/office/drawing/2014/main" id="{86BDB9A3-F2EA-48FF-9362-852A2E1D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13" y="1034171"/>
            <a:ext cx="620151" cy="62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FFC18FD3-F0F3-443A-B77B-87DE058DD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281" y="1007806"/>
            <a:ext cx="789818" cy="789818"/>
          </a:xfrm>
          <a:prstGeom prst="rect">
            <a:avLst/>
          </a:prstGeom>
        </p:spPr>
      </p:pic>
      <p:pic>
        <p:nvPicPr>
          <p:cNvPr id="17" name="Imagen 16" descr="Texto&#10;&#10;Descripción generada automáticamente con confianza media">
            <a:extLst>
              <a:ext uri="{FF2B5EF4-FFF2-40B4-BE49-F238E27FC236}">
                <a16:creationId xmlns:a16="http://schemas.microsoft.com/office/drawing/2014/main" id="{494222D0-8A06-4CF4-9375-D2B1A31FD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27"/>
          <a:stretch/>
        </p:blipFill>
        <p:spPr>
          <a:xfrm>
            <a:off x="10969711" y="6396788"/>
            <a:ext cx="1044224" cy="461212"/>
          </a:xfrm>
          <a:prstGeom prst="rect">
            <a:avLst/>
          </a:prstGeom>
        </p:spPr>
      </p:pic>
      <p:pic>
        <p:nvPicPr>
          <p:cNvPr id="8" name="Imagen 7" descr="Icono&#10;&#10;Descripción generada automáticamente con confianza media">
            <a:extLst>
              <a:ext uri="{FF2B5EF4-FFF2-40B4-BE49-F238E27FC236}">
                <a16:creationId xmlns:a16="http://schemas.microsoft.com/office/drawing/2014/main" id="{22E4FE38-0CEA-403D-A605-674F2B555B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6"/>
          <a:stretch/>
        </p:blipFill>
        <p:spPr>
          <a:xfrm>
            <a:off x="0" y="0"/>
            <a:ext cx="1742176" cy="6858000"/>
          </a:xfrm>
          <a:prstGeom prst="rect">
            <a:avLst/>
          </a:prstGeom>
        </p:spPr>
      </p:pic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0812F540-819A-447E-BFFE-A28E5368E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057180"/>
              </p:ext>
            </p:extLst>
          </p:nvPr>
        </p:nvGraphicFramePr>
        <p:xfrm>
          <a:off x="934012" y="1022252"/>
          <a:ext cx="10323975" cy="373863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693403">
                  <a:extLst>
                    <a:ext uri="{9D8B030D-6E8A-4147-A177-3AD203B41FA5}">
                      <a16:colId xmlns:a16="http://schemas.microsoft.com/office/drawing/2014/main" val="2234761693"/>
                    </a:ext>
                  </a:extLst>
                </a:gridCol>
                <a:gridCol w="4662806">
                  <a:extLst>
                    <a:ext uri="{9D8B030D-6E8A-4147-A177-3AD203B41FA5}">
                      <a16:colId xmlns:a16="http://schemas.microsoft.com/office/drawing/2014/main" val="1511406259"/>
                    </a:ext>
                  </a:extLst>
                </a:gridCol>
                <a:gridCol w="1967766">
                  <a:extLst>
                    <a:ext uri="{9D8B030D-6E8A-4147-A177-3AD203B41FA5}">
                      <a16:colId xmlns:a16="http://schemas.microsoft.com/office/drawing/2014/main" val="1997584382"/>
                    </a:ext>
                  </a:extLst>
                </a:gridCol>
              </a:tblGrid>
              <a:tr h="1154292">
                <a:tc>
                  <a:txBody>
                    <a:bodyPr/>
                    <a:lstStyle/>
                    <a:p>
                      <a:pPr algn="ctr"/>
                      <a:endParaRPr lang="es-MX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es-MX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s-MX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Empresa</a:t>
                      </a:r>
                      <a:endParaRPr lang="es-CO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Actividad</a:t>
                      </a:r>
                      <a:r>
                        <a:rPr lang="es-MX" dirty="0">
                          <a:solidFill>
                            <a:srgbClr val="FF6600"/>
                          </a:solidFill>
                        </a:rPr>
                        <a:t> </a:t>
                      </a:r>
                      <a:r>
                        <a:rPr lang="es-MX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económica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Ciudad</a:t>
                      </a:r>
                      <a:endParaRPr lang="es-CO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748721"/>
                  </a:ext>
                </a:extLst>
              </a:tr>
              <a:tr h="513178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Servicios Integrales Confiables De Ingeniería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Actividades especializadas para la construcción de edificios y obras de ingeniería civil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Valledupar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18195774"/>
                  </a:ext>
                </a:extLst>
              </a:tr>
              <a:tr h="51317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Cormancol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Confección de prendas de vestir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2048385"/>
                  </a:ext>
                </a:extLst>
              </a:tr>
              <a:tr h="51317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Castrol Colombia Ltda.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Actividades administrativas y de apoyo de oficina y otras actividades de apoyo a las empresas.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4512368"/>
                  </a:ext>
                </a:extLst>
              </a:tr>
              <a:tr h="51317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Metro </a:t>
                      </a:r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Quadrantte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Construction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92197533"/>
                  </a:ext>
                </a:extLst>
              </a:tr>
              <a:tr h="34807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Datalog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Colombia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S.A.S.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Actividades de servicios de apoyo para la explotación de minas y canteras.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 D.C.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842172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73129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C3E82A4B7AD4A489C8600269FD7CA18" ma:contentTypeVersion="16" ma:contentTypeDescription="Crear nuevo documento." ma:contentTypeScope="" ma:versionID="516bc7531236ac97e550c7d8a221d43f">
  <xsd:schema xmlns:xsd="http://www.w3.org/2001/XMLSchema" xmlns:xs="http://www.w3.org/2001/XMLSchema" xmlns:p="http://schemas.microsoft.com/office/2006/metadata/properties" xmlns:ns2="7b8a0d6e-50d7-4031-8195-ea6f30b01806" xmlns:ns3="16d94fb3-1faf-4918-8ba3-ccd952d6a0ed" targetNamespace="http://schemas.microsoft.com/office/2006/metadata/properties" ma:root="true" ma:fieldsID="c4bf241a4b80ab87d0dd6051ff7ccabf" ns2:_="" ns3:_="">
    <xsd:import namespace="7b8a0d6e-50d7-4031-8195-ea6f30b01806"/>
    <xsd:import namespace="16d94fb3-1faf-4918-8ba3-ccd952d6a0e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a0d6e-50d7-4031-8195-ea6f30b0180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b6df234-bdb7-4788-ba2c-43be2023c687}" ma:internalName="TaxCatchAll" ma:showField="CatchAllData" ma:web="7b8a0d6e-50d7-4031-8195-ea6f30b018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d94fb3-1faf-4918-8ba3-ccd952d6a0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25bba21d-1869-49cc-a4f3-2a50ba353b3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a0d6e-50d7-4031-8195-ea6f30b01806" xsi:nil="true"/>
    <lcf76f155ced4ddcb4097134ff3c332f xmlns="16d94fb3-1faf-4918-8ba3-ccd952d6a0e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4C2920-D195-47A7-B4A8-04EED5926D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8a0d6e-50d7-4031-8195-ea6f30b01806"/>
    <ds:schemaRef ds:uri="16d94fb3-1faf-4918-8ba3-ccd952d6a0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532995-4F6F-4388-B7C8-FA086AB5A399}">
  <ds:schemaRefs>
    <ds:schemaRef ds:uri="http://schemas.microsoft.com/office/2006/metadata/properties"/>
    <ds:schemaRef ds:uri="http://schemas.microsoft.com/office/infopath/2007/PartnerControls"/>
    <ds:schemaRef ds:uri="7b8a0d6e-50d7-4031-8195-ea6f30b01806"/>
    <ds:schemaRef ds:uri="16d94fb3-1faf-4918-8ba3-ccd952d6a0ed"/>
  </ds:schemaRefs>
</ds:datastoreItem>
</file>

<file path=customXml/itemProps3.xml><?xml version="1.0" encoding="utf-8"?>
<ds:datastoreItem xmlns:ds="http://schemas.openxmlformats.org/officeDocument/2006/customXml" ds:itemID="{F1B40876-6C2C-4DA1-8FBD-1533673277D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2719</TotalTime>
  <Words>3348</Words>
  <Application>Microsoft Office PowerPoint</Application>
  <PresentationFormat>Panorámica</PresentationFormat>
  <Paragraphs>723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RT19389</dc:creator>
  <cp:lastModifiedBy>Lizeth Viviana Salamanca Galvis</cp:lastModifiedBy>
  <cp:revision>13</cp:revision>
  <dcterms:created xsi:type="dcterms:W3CDTF">2022-03-09T16:42:23Z</dcterms:created>
  <dcterms:modified xsi:type="dcterms:W3CDTF">2022-09-23T21:04:31Z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4276200.00000000</vt:lpwstr>
  </property>
  <property fmtid="{D5CDD505-2E9C-101B-9397-08002B2CF9AE}" pid="3" name="ContentTypeId">
    <vt:lpwstr>0x010100EC3E82A4B7AD4A489C8600269FD7CA18</vt:lpwstr>
  </property>
  <property fmtid="{D5CDD505-2E9C-101B-9397-08002B2CF9AE}" pid="4" name="MediaServiceImageTags">
    <vt:lpwstr/>
  </property>
</Properties>
</file>